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8" r:id="rId2"/>
    <p:sldId id="277" r:id="rId3"/>
    <p:sldId id="286" r:id="rId4"/>
    <p:sldId id="287" r:id="rId5"/>
    <p:sldId id="288" r:id="rId6"/>
    <p:sldId id="289" r:id="rId7"/>
    <p:sldId id="290" r:id="rId8"/>
    <p:sldId id="291" r:id="rId9"/>
    <p:sldId id="292" r:id="rId10"/>
    <p:sldId id="309" r:id="rId11"/>
    <p:sldId id="294" r:id="rId12"/>
    <p:sldId id="295" r:id="rId13"/>
    <p:sldId id="296" r:id="rId14"/>
    <p:sldId id="297" r:id="rId15"/>
    <p:sldId id="298" r:id="rId16"/>
    <p:sldId id="299" r:id="rId17"/>
    <p:sldId id="300" r:id="rId18"/>
    <p:sldId id="302" r:id="rId19"/>
    <p:sldId id="303" r:id="rId20"/>
    <p:sldId id="304" r:id="rId21"/>
    <p:sldId id="305" r:id="rId22"/>
    <p:sldId id="306" r:id="rId23"/>
    <p:sldId id="308" r:id="rId24"/>
    <p:sldId id="307" r:id="rId25"/>
    <p:sldId id="274"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7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priya" initials="S" lastIdx="5" clrIdx="0">
    <p:extLst>
      <p:ext uri="{19B8F6BF-5375-455C-9EA6-DF929625EA0E}">
        <p15:presenceInfo xmlns:p15="http://schemas.microsoft.com/office/powerpoint/2012/main" userId="S-1-5-21-1761227572-3249661292-4128413540-5418" providerId="AD"/>
      </p:ext>
    </p:extLst>
  </p:cmAuthor>
  <p:cmAuthor id="2" name="DETRY Friederike (ENV)" initials="DF(" lastIdx="6" clrIdx="1">
    <p:extLst>
      <p:ext uri="{19B8F6BF-5375-455C-9EA6-DF929625EA0E}">
        <p15:presenceInfo xmlns:p15="http://schemas.microsoft.com/office/powerpoint/2012/main" userId="S-1-5-21-1606980848-2025429265-839522115-1234152" providerId="AD"/>
      </p:ext>
    </p:extLst>
  </p:cmAuthor>
  <p:cmAuthor id="3" name="Caroline Kraft - adelphi" initials="CK-a" lastIdx="4" clrIdx="2">
    <p:extLst>
      <p:ext uri="{19B8F6BF-5375-455C-9EA6-DF929625EA0E}">
        <p15:presenceInfo xmlns:p15="http://schemas.microsoft.com/office/powerpoint/2012/main" userId="S-1-5-21-1761227572-3249661292-4128413540-5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F2F2F2"/>
    <a:srgbClr val="004494"/>
    <a:srgbClr val="535353"/>
    <a:srgbClr val="024EA2"/>
    <a:srgbClr val="0356B1"/>
    <a:srgbClr val="024B9C"/>
    <a:srgbClr val="035D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89" d="100"/>
          <a:sy n="89" d="100"/>
        </p:scale>
        <p:origin x="114" y="654"/>
      </p:cViewPr>
      <p:guideLst>
        <p:guide orient="horz" pos="1207"/>
        <p:guide pos="733"/>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01/06/2022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‹Nr.›</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01/06/2022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‹Nr.›</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Delete/update</a:t>
            </a:r>
            <a:r>
              <a:rPr lang="en-IE" baseline="0" dirty="0"/>
              <a:t> as appropriate</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25</a:t>
            </a:fld>
            <a:endParaRPr lang="en-GB"/>
          </a:p>
        </p:txBody>
      </p:sp>
    </p:spTree>
    <p:extLst>
      <p:ext uri="{BB962C8B-B14F-4D97-AF65-F5344CB8AC3E}">
        <p14:creationId xmlns:p14="http://schemas.microsoft.com/office/powerpoint/2010/main" val="481979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Update/add/delete parts of the</a:t>
            </a:r>
            <a:r>
              <a:rPr lang="en-IE" baseline="0" dirty="0"/>
              <a:t> copy right notice where appropriate.</a:t>
            </a:r>
          </a:p>
          <a:p>
            <a:r>
              <a:rPr lang="en-IE" baseline="0" dirty="0"/>
              <a:t>More information: </a:t>
            </a:r>
            <a:r>
              <a:rPr lang="en-GB" dirty="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26</a:t>
            </a:fld>
            <a:endParaRPr lang="en-GB"/>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‹Nr.›</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‹Nr.›</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‹Nr.›</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‹Nr.›</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‹Nr.›</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‹Nr.›</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‹Nr.›</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‹Nr.›</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‹Nr.›</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‹Nr.›</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‹Nr.›</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‹Nr.›</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‹Nr.›</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‹Nr.›</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‹Nr.›</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‹Nr.›</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‹Nr.›</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‹Nr.›</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c.europa.eu/environment/emas/emas_publications/policy/fitness_check_en.htm"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hyperlink" Target="https://ec.europa.eu/environment/emas/emas_publications/policy/RAVE_study_en.htm"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8.xml"/><Relationship Id="rId5" Type="http://schemas.openxmlformats.org/officeDocument/2006/relationships/image" Target="../media/image11.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hyperlink" Target="https://ec.europa.eu/environment/emas/emas_publications/policy/RAVE_study_en.htm" TargetMode="External"/><Relationship Id="rId2" Type="http://schemas.openxmlformats.org/officeDocument/2006/relationships/hyperlink" Target="http://ec.europa.eu/environment/emas/pdf/other/SWD_2017_253_F1_OTHER_STAFF_WORKING_PAPER_EN_V3_P1_942100.pdf"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hyperlink" Target="http://ec.europa.eu/environment/emas/pdf/other/EMAS_Compendium_2015.pdf"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ec.europa.eu/environment/emas/pdf/other/RAVE%20final%20report.pdf"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ec.europa.eu/environment/emas/emas_publications/publications_studies_en.htm#Drivers%20for%20EMAS%20Success:%203%20Case%20Studies%20of%20EMAS%20implementation%20in%20Austria,%20Germany%20and%20Italy" TargetMode="External"/><Relationship Id="rId7" Type="http://schemas.openxmlformats.org/officeDocument/2006/relationships/image" Target="../media/image19.png"/><Relationship Id="rId2" Type="http://schemas.openxmlformats.org/officeDocument/2006/relationships/hyperlink" Target="https://ec.europa.eu/environment/emas/pdf/other/EMAS_Compendium_2015.pdf" TargetMode="External"/><Relationship Id="rId1" Type="http://schemas.openxmlformats.org/officeDocument/2006/relationships/slideLayout" Target="../slideLayouts/slideLayout8.xml"/><Relationship Id="rId6" Type="http://schemas.openxmlformats.org/officeDocument/2006/relationships/hyperlink" Target="https://ec.europa.eu/environment/emas/pdf/other/RAVE%20final%20report.pdf" TargetMode="External"/><Relationship Id="rId5" Type="http://schemas.openxmlformats.org/officeDocument/2006/relationships/image" Target="../media/image15.png"/><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hyperlink" Target="https://projects2014-2020.interregeurope.eu/enhance/" TargetMode="External"/><Relationship Id="rId2" Type="http://schemas.openxmlformats.org/officeDocument/2006/relationships/hyperlink" Target="https://webgate.ec.europa.eu/life/publicWebsite/index.cfm?fuseaction=search.dspPage&amp;n_proj_id=5771#keywords" TargetMode="External"/><Relationship Id="rId1" Type="http://schemas.openxmlformats.org/officeDocument/2006/relationships/slideLayout" Target="../slideLayouts/slideLayout8.xml"/><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hyperlink" Target="http://ec.europa.eu/environment/emas/emas_contacts/competent_bodies_en.htm" TargetMode="External"/><Relationship Id="rId2" Type="http://schemas.openxmlformats.org/officeDocument/2006/relationships/hyperlink" Target="mailto:emashelpdesk@adelphi.de" TargetMode="Externa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8" Type="http://schemas.openxmlformats.org/officeDocument/2006/relationships/hyperlink" Target="https://twitter.com/eu_commission" TargetMode="External"/><Relationship Id="rId13" Type="http://schemas.openxmlformats.org/officeDocument/2006/relationships/image" Target="../media/image25.png"/><Relationship Id="rId18" Type="http://schemas.openxmlformats.org/officeDocument/2006/relationships/image" Target="../media/image27.png"/><Relationship Id="rId3" Type="http://schemas.openxmlformats.org/officeDocument/2006/relationships/hyperlink" Target="https://open.spotify.com/user/v7ra0as4ychfdatgcjt9nabh0?si=SEs1mANESea5kzyVy7HvDw" TargetMode="External"/><Relationship Id="rId7" Type="http://schemas.openxmlformats.org/officeDocument/2006/relationships/image" Target="../media/image22.png"/><Relationship Id="rId12" Type="http://schemas.openxmlformats.org/officeDocument/2006/relationships/image" Target="../media/image24.png"/><Relationship Id="rId17" Type="http://schemas.openxmlformats.org/officeDocument/2006/relationships/hyperlink" Target="https://www.youtube.com/user/eutube" TargetMode="External"/><Relationship Id="rId2" Type="http://schemas.openxmlformats.org/officeDocument/2006/relationships/notesSlide" Target="../notesSlides/notesSlide1.xml"/><Relationship Id="rId16" Type="http://schemas.openxmlformats.org/officeDocument/2006/relationships/hyperlink" Target="https://medium.com/@EuropeanCommission" TargetMode="External"/><Relationship Id="rId1" Type="http://schemas.openxmlformats.org/officeDocument/2006/relationships/slideLayout" Target="../slideLayouts/slideLayout8.xml"/><Relationship Id="rId6" Type="http://schemas.openxmlformats.org/officeDocument/2006/relationships/hyperlink" Target="https://europa.eu/" TargetMode="External"/><Relationship Id="rId11" Type="http://schemas.openxmlformats.org/officeDocument/2006/relationships/hyperlink" Target="https://www.linkedin.com/company/european-commission/" TargetMode="External"/><Relationship Id="rId5" Type="http://schemas.openxmlformats.org/officeDocument/2006/relationships/hyperlink" Target="https://ec.europa.eu/" TargetMode="External"/><Relationship Id="rId15" Type="http://schemas.openxmlformats.org/officeDocument/2006/relationships/image" Target="../media/image26.png"/><Relationship Id="rId10" Type="http://schemas.openxmlformats.org/officeDocument/2006/relationships/image" Target="../media/image23.png"/><Relationship Id="rId19" Type="http://schemas.openxmlformats.org/officeDocument/2006/relationships/image" Target="../media/image28.png"/><Relationship Id="rId4" Type="http://schemas.openxmlformats.org/officeDocument/2006/relationships/image" Target="../media/image21.png"/><Relationship Id="rId9" Type="http://schemas.openxmlformats.org/officeDocument/2006/relationships/hyperlink" Target="https://www.facebook.com/EuropeanCommission" TargetMode="External"/><Relationship Id="rId14" Type="http://schemas.openxmlformats.org/officeDocument/2006/relationships/hyperlink" Target="https://www.instagram.com/europeancommissio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9.png"/></Relationships>
</file>

<file path=ppt/slides/_rels/slide3.xml.rels><?xml version="1.0" encoding="UTF-8" standalone="yes"?>
<Relationships xmlns="http://schemas.openxmlformats.org/package/2006/relationships"><Relationship Id="rId2" Type="http://schemas.openxmlformats.org/officeDocument/2006/relationships/hyperlink" Target="http://eur-lex.europa.eu/legal-content/EN/TXT/?uri=CELEX:32009R1221"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ec.europa.eu/environment/emas/pdf/other/RAVE%20final%20report.pdf"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ec.europa.eu/environment/emas/pdf/other/RAVE%20final%20report.pdf"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n-GB" dirty="0"/>
              <a:t>EMAS, a premium </a:t>
            </a:r>
            <a:br>
              <a:rPr lang="en-GB" dirty="0"/>
            </a:br>
            <a:r>
              <a:rPr lang="en-GB" dirty="0"/>
              <a:t>environmental management</a:t>
            </a:r>
            <a:br>
              <a:rPr lang="en-GB" dirty="0"/>
            </a:br>
            <a:r>
              <a:rPr lang="en-GB" dirty="0"/>
              <a:t>tool for organisations</a:t>
            </a:r>
          </a:p>
        </p:txBody>
      </p:sp>
      <p:sp>
        <p:nvSpPr>
          <p:cNvPr id="7" name="Subtitle 6"/>
          <p:cNvSpPr>
            <a:spLocks noGrp="1"/>
          </p:cNvSpPr>
          <p:nvPr>
            <p:ph type="subTitle" idx="1"/>
          </p:nvPr>
        </p:nvSpPr>
        <p:spPr>
          <a:xfrm>
            <a:off x="1071350" y="4868425"/>
            <a:ext cx="10065224" cy="897754"/>
          </a:xfrm>
        </p:spPr>
        <p:txBody>
          <a:bodyPr/>
          <a:lstStyle/>
          <a:p>
            <a:r>
              <a:rPr lang="en-GB" dirty="0"/>
              <a:t>Benefits for public authorities</a:t>
            </a:r>
          </a:p>
        </p:txBody>
      </p:sp>
      <p:pic>
        <p:nvPicPr>
          <p:cNvPr id="5" name="Grafik 4">
            <a:extLst>
              <a:ext uri="{FF2B5EF4-FFF2-40B4-BE49-F238E27FC236}">
                <a16:creationId xmlns:a16="http://schemas.microsoft.com/office/drawing/2014/main" id="{F2D160A7-F90F-4794-B3A4-5EC1F039B8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4636" y="3848328"/>
            <a:ext cx="1802304" cy="3009672"/>
          </a:xfrm>
          <a:prstGeom prst="rect">
            <a:avLst/>
          </a:prstGeom>
        </p:spPr>
      </p:pic>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a:extLst>
              <a:ext uri="{FF2B5EF4-FFF2-40B4-BE49-F238E27FC236}">
                <a16:creationId xmlns:a16="http://schemas.microsoft.com/office/drawing/2014/main" id="{C69B987A-0171-45AE-9968-2FD657A06607}"/>
              </a:ext>
            </a:extLst>
          </p:cNvPr>
          <p:cNvSpPr>
            <a:spLocks noGrp="1"/>
          </p:cNvSpPr>
          <p:nvPr>
            <p:ph sz="half" idx="1"/>
          </p:nvPr>
        </p:nvSpPr>
        <p:spPr>
          <a:xfrm>
            <a:off x="838198" y="3429000"/>
            <a:ext cx="3358489" cy="2702286"/>
          </a:xfrm>
        </p:spPr>
        <p:txBody>
          <a:bodyPr/>
          <a:lstStyle/>
          <a:p>
            <a:r>
              <a:rPr lang="en-GB" sz="1600" dirty="0"/>
              <a:t>Based on the latest </a:t>
            </a:r>
            <a:r>
              <a:rPr lang="en-GB" sz="1600" dirty="0">
                <a:hlinkClick r:id="rId2"/>
              </a:rPr>
              <a:t>EMAS evaluation study</a:t>
            </a:r>
            <a:r>
              <a:rPr lang="en-GB" sz="1600" dirty="0"/>
              <a:t>, the uptake and success of EMAS greatly differs among Member States. The uptake depends on policymakers and authorities’ perception of EMAS’s added value and the level of support provided to the scheme. </a:t>
            </a:r>
          </a:p>
          <a:p>
            <a:endParaRPr lang="de-DE" dirty="0"/>
          </a:p>
        </p:txBody>
      </p:sp>
      <p:sp>
        <p:nvSpPr>
          <p:cNvPr id="2" name="Slide Number Placeholder 1">
            <a:extLst>
              <a:ext uri="{FF2B5EF4-FFF2-40B4-BE49-F238E27FC236}">
                <a16:creationId xmlns:a16="http://schemas.microsoft.com/office/drawing/2014/main" id="{DBBBDC68-4C9A-45BA-BFB2-84306A1A3D9A}"/>
              </a:ext>
            </a:extLst>
          </p:cNvPr>
          <p:cNvSpPr>
            <a:spLocks noGrp="1"/>
          </p:cNvSpPr>
          <p:nvPr>
            <p:ph type="sldNum" sz="quarter" idx="12"/>
          </p:nvPr>
        </p:nvSpPr>
        <p:spPr/>
        <p:txBody>
          <a:bodyPr/>
          <a:lstStyle/>
          <a:p>
            <a:fld id="{F46C79FD-C571-418B-AB0F-5EE936C85276}" type="slidenum">
              <a:rPr lang="en-GB" smtClean="0"/>
              <a:t>10</a:t>
            </a:fld>
            <a:endParaRPr lang="en-GB"/>
          </a:p>
        </p:txBody>
      </p:sp>
      <p:sp>
        <p:nvSpPr>
          <p:cNvPr id="8" name="Inhaltsplatzhalter 7">
            <a:extLst>
              <a:ext uri="{FF2B5EF4-FFF2-40B4-BE49-F238E27FC236}">
                <a16:creationId xmlns:a16="http://schemas.microsoft.com/office/drawing/2014/main" id="{D3385186-958B-4653-B14B-26895F1F2691}"/>
              </a:ext>
            </a:extLst>
          </p:cNvPr>
          <p:cNvSpPr>
            <a:spLocks noGrp="1"/>
          </p:cNvSpPr>
          <p:nvPr>
            <p:ph sz="half" idx="13"/>
          </p:nvPr>
        </p:nvSpPr>
        <p:spPr>
          <a:xfrm>
            <a:off x="4604979" y="3428999"/>
            <a:ext cx="3358489" cy="2547039"/>
          </a:xfrm>
        </p:spPr>
        <p:txBody>
          <a:bodyPr/>
          <a:lstStyle/>
          <a:p>
            <a:r>
              <a:rPr lang="en-GB" sz="1600" dirty="0"/>
              <a:t>The EMAS Regulation explicitly requires Member States to </a:t>
            </a:r>
            <a:r>
              <a:rPr lang="en-GB" sz="1600" b="1" dirty="0"/>
              <a:t>promote the scheme through communication and integration in relevant policies and regulations</a:t>
            </a:r>
            <a:r>
              <a:rPr lang="en-GB" sz="1600" dirty="0"/>
              <a:t>. This support is necessary to maximise the benefits of EMAS for both the state and the organisations.</a:t>
            </a:r>
          </a:p>
          <a:p>
            <a:endParaRPr lang="de-DE" dirty="0"/>
          </a:p>
        </p:txBody>
      </p:sp>
      <p:sp>
        <p:nvSpPr>
          <p:cNvPr id="9" name="Inhaltsplatzhalter 8">
            <a:extLst>
              <a:ext uri="{FF2B5EF4-FFF2-40B4-BE49-F238E27FC236}">
                <a16:creationId xmlns:a16="http://schemas.microsoft.com/office/drawing/2014/main" id="{C7DA5CFF-192B-49E7-B134-F4DEF598B84C}"/>
              </a:ext>
            </a:extLst>
          </p:cNvPr>
          <p:cNvSpPr>
            <a:spLocks noGrp="1"/>
          </p:cNvSpPr>
          <p:nvPr>
            <p:ph sz="half" idx="14"/>
          </p:nvPr>
        </p:nvSpPr>
        <p:spPr>
          <a:xfrm>
            <a:off x="8371761" y="3428999"/>
            <a:ext cx="3358489" cy="2547040"/>
          </a:xfrm>
        </p:spPr>
        <p:txBody>
          <a:bodyPr/>
          <a:lstStyle/>
          <a:p>
            <a:r>
              <a:rPr lang="en-GB" sz="1600" dirty="0"/>
              <a:t>Various support measures create win-win situations for authorities and EMAS-registered organisations. </a:t>
            </a:r>
          </a:p>
          <a:p>
            <a:r>
              <a:rPr lang="en-GB" sz="1600" dirty="0"/>
              <a:t>Best practices have been inventoried at the EU level and can provide inspiration to other Member States. </a:t>
            </a:r>
            <a:endParaRPr lang="de-DE" sz="1600" dirty="0"/>
          </a:p>
        </p:txBody>
      </p:sp>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p:txBody>
          <a:bodyPr/>
          <a:lstStyle/>
          <a:p>
            <a:r>
              <a:rPr lang="en-GB" dirty="0"/>
              <a:t>How can Member States’ support the uptake of EMAS? </a:t>
            </a:r>
          </a:p>
        </p:txBody>
      </p:sp>
      <p:sp>
        <p:nvSpPr>
          <p:cNvPr id="10" name="Rechteck 9">
            <a:extLst>
              <a:ext uri="{FF2B5EF4-FFF2-40B4-BE49-F238E27FC236}">
                <a16:creationId xmlns:a16="http://schemas.microsoft.com/office/drawing/2014/main" id="{4B66E713-34C5-4BE3-85B8-4E377C572E07}"/>
              </a:ext>
            </a:extLst>
          </p:cNvPr>
          <p:cNvSpPr/>
          <p:nvPr/>
        </p:nvSpPr>
        <p:spPr>
          <a:xfrm>
            <a:off x="838198" y="1916113"/>
            <a:ext cx="10892052" cy="646331"/>
          </a:xfrm>
          <a:prstGeom prst="rect">
            <a:avLst/>
          </a:prstGeom>
        </p:spPr>
        <p:txBody>
          <a:bodyPr wrap="square">
            <a:spAutoFit/>
          </a:bodyPr>
          <a:lstStyle/>
          <a:p>
            <a:pPr algn="just"/>
            <a:r>
              <a:rPr lang="en-GB" b="1" dirty="0"/>
              <a:t>Almost 3,900 organisations in the EU commit to reduce their environmental impacts through EMAS. What if this number reached 10,000?</a:t>
            </a:r>
          </a:p>
        </p:txBody>
      </p:sp>
      <p:sp>
        <p:nvSpPr>
          <p:cNvPr id="11" name="Rechteck 10">
            <a:extLst>
              <a:ext uri="{FF2B5EF4-FFF2-40B4-BE49-F238E27FC236}">
                <a16:creationId xmlns:a16="http://schemas.microsoft.com/office/drawing/2014/main" id="{8CB60632-B2C7-4581-86CA-4A07E25F326F}"/>
              </a:ext>
            </a:extLst>
          </p:cNvPr>
          <p:cNvSpPr/>
          <p:nvPr/>
        </p:nvSpPr>
        <p:spPr>
          <a:xfrm>
            <a:off x="838198" y="2784204"/>
            <a:ext cx="3572437" cy="584775"/>
          </a:xfrm>
          <a:prstGeom prst="rect">
            <a:avLst/>
          </a:prstGeom>
        </p:spPr>
        <p:txBody>
          <a:bodyPr wrap="square">
            <a:spAutoFit/>
          </a:bodyPr>
          <a:lstStyle/>
          <a:p>
            <a:r>
              <a:rPr lang="en-GB" sz="1600" b="1" dirty="0"/>
              <a:t>Uptake of EMAS can be influenced by Member States’ level of support</a:t>
            </a:r>
          </a:p>
        </p:txBody>
      </p:sp>
      <p:sp>
        <p:nvSpPr>
          <p:cNvPr id="12" name="Rechteck 11">
            <a:extLst>
              <a:ext uri="{FF2B5EF4-FFF2-40B4-BE49-F238E27FC236}">
                <a16:creationId xmlns:a16="http://schemas.microsoft.com/office/drawing/2014/main" id="{947843C6-5C0E-40BF-A64F-7EFBEAF8D281}"/>
              </a:ext>
            </a:extLst>
          </p:cNvPr>
          <p:cNvSpPr/>
          <p:nvPr/>
        </p:nvSpPr>
        <p:spPr>
          <a:xfrm>
            <a:off x="4690061" y="2782668"/>
            <a:ext cx="3477554" cy="646331"/>
          </a:xfrm>
          <a:prstGeom prst="rect">
            <a:avLst/>
          </a:prstGeom>
        </p:spPr>
        <p:txBody>
          <a:bodyPr wrap="square">
            <a:spAutoFit/>
          </a:bodyPr>
          <a:lstStyle/>
          <a:p>
            <a:r>
              <a:rPr lang="en-GB" b="1" dirty="0"/>
              <a:t>The responsibility of Member States to support</a:t>
            </a:r>
            <a:endParaRPr lang="en-GB" dirty="0"/>
          </a:p>
        </p:txBody>
      </p:sp>
      <p:sp>
        <p:nvSpPr>
          <p:cNvPr id="14" name="Rechteck 13">
            <a:extLst>
              <a:ext uri="{FF2B5EF4-FFF2-40B4-BE49-F238E27FC236}">
                <a16:creationId xmlns:a16="http://schemas.microsoft.com/office/drawing/2014/main" id="{A5953F2B-54F6-4DA3-8E85-ACBA6452F804}"/>
              </a:ext>
            </a:extLst>
          </p:cNvPr>
          <p:cNvSpPr/>
          <p:nvPr/>
        </p:nvSpPr>
        <p:spPr>
          <a:xfrm>
            <a:off x="8447041" y="2753425"/>
            <a:ext cx="3477554" cy="369332"/>
          </a:xfrm>
          <a:prstGeom prst="rect">
            <a:avLst/>
          </a:prstGeom>
        </p:spPr>
        <p:txBody>
          <a:bodyPr wrap="square">
            <a:spAutoFit/>
          </a:bodyPr>
          <a:lstStyle/>
          <a:p>
            <a:r>
              <a:rPr lang="en-GB" b="1" dirty="0"/>
              <a:t>Good practice examples exist</a:t>
            </a:r>
            <a:endParaRPr lang="en-GB" dirty="0"/>
          </a:p>
        </p:txBody>
      </p:sp>
    </p:spTree>
    <p:extLst>
      <p:ext uri="{BB962C8B-B14F-4D97-AF65-F5344CB8AC3E}">
        <p14:creationId xmlns:p14="http://schemas.microsoft.com/office/powerpoint/2010/main" val="4124019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Examples: What can be done by public authorities?</a:t>
            </a:r>
          </a:p>
        </p:txBody>
      </p:sp>
      <p:graphicFrame>
        <p:nvGraphicFramePr>
          <p:cNvPr id="4" name="Tabelle 9">
            <a:extLst>
              <a:ext uri="{FF2B5EF4-FFF2-40B4-BE49-F238E27FC236}">
                <a16:creationId xmlns:a16="http://schemas.microsoft.com/office/drawing/2014/main" id="{F8E59115-ED0E-4608-B61F-536C6E7C270B}"/>
              </a:ext>
            </a:extLst>
          </p:cNvPr>
          <p:cNvGraphicFramePr>
            <a:graphicFrameLocks noGrp="1"/>
          </p:cNvGraphicFramePr>
          <p:nvPr>
            <p:extLst>
              <p:ext uri="{D42A27DB-BD31-4B8C-83A1-F6EECF244321}">
                <p14:modId xmlns:p14="http://schemas.microsoft.com/office/powerpoint/2010/main" val="3555364063"/>
              </p:ext>
            </p:extLst>
          </p:nvPr>
        </p:nvGraphicFramePr>
        <p:xfrm>
          <a:off x="1798917" y="1635945"/>
          <a:ext cx="8594166" cy="4272956"/>
        </p:xfrm>
        <a:graphic>
          <a:graphicData uri="http://schemas.openxmlformats.org/drawingml/2006/table">
            <a:tbl>
              <a:tblPr firstRow="1" bandRow="1">
                <a:tableStyleId>{F5AB1C69-6EDB-4FF4-983F-18BD219EF322}</a:tableStyleId>
              </a:tblPr>
              <a:tblGrid>
                <a:gridCol w="1683089">
                  <a:extLst>
                    <a:ext uri="{9D8B030D-6E8A-4147-A177-3AD203B41FA5}">
                      <a16:colId xmlns:a16="http://schemas.microsoft.com/office/drawing/2014/main" val="20000"/>
                    </a:ext>
                  </a:extLst>
                </a:gridCol>
                <a:gridCol w="6911077">
                  <a:extLst>
                    <a:ext uri="{9D8B030D-6E8A-4147-A177-3AD203B41FA5}">
                      <a16:colId xmlns:a16="http://schemas.microsoft.com/office/drawing/2014/main" val="20001"/>
                    </a:ext>
                  </a:extLst>
                </a:gridCol>
              </a:tblGrid>
              <a:tr h="521089">
                <a:tc>
                  <a:txBody>
                    <a:bodyPr/>
                    <a:lstStyle/>
                    <a:p>
                      <a:pPr algn="l"/>
                      <a:r>
                        <a:rPr lang="en-GB" sz="2000" baseline="0" noProof="0" dirty="0"/>
                        <a:t>Authority</a:t>
                      </a:r>
                      <a:endParaRPr lang="en-GB" sz="2000" noProof="0" dirty="0">
                        <a:solidFill>
                          <a:schemeClr val="bg1"/>
                        </a:solidFill>
                        <a:latin typeface="Techno"/>
                      </a:endParaRPr>
                    </a:p>
                  </a:txBody>
                  <a:tcPr marL="91436" marR="91436" marT="45736" marB="45736">
                    <a:solidFill>
                      <a:srgbClr val="0F5494"/>
                    </a:solidFill>
                  </a:tcPr>
                </a:tc>
                <a:tc>
                  <a:txBody>
                    <a:bodyPr/>
                    <a:lstStyle/>
                    <a:p>
                      <a:pPr algn="l"/>
                      <a:r>
                        <a:rPr lang="en-GB" sz="2000" noProof="0" dirty="0"/>
                        <a:t>Power of action</a:t>
                      </a:r>
                      <a:endParaRPr lang="en-GB" sz="2000" noProof="0" dirty="0">
                        <a:solidFill>
                          <a:schemeClr val="bg1"/>
                        </a:solidFill>
                        <a:latin typeface="Techno"/>
                      </a:endParaRPr>
                    </a:p>
                  </a:txBody>
                  <a:tcPr marL="91436" marR="91436" marT="45736" marB="45736">
                    <a:solidFill>
                      <a:srgbClr val="0F5494"/>
                    </a:solidFill>
                  </a:tcPr>
                </a:tc>
                <a:extLst>
                  <a:ext uri="{0D108BD9-81ED-4DB2-BD59-A6C34878D82A}">
                    <a16:rowId xmlns:a16="http://schemas.microsoft.com/office/drawing/2014/main" val="10000"/>
                  </a:ext>
                </a:extLst>
              </a:tr>
              <a:tr h="1618900">
                <a:tc>
                  <a:txBody>
                    <a:bodyPr/>
                    <a:lstStyle/>
                    <a:p>
                      <a:pPr algn="l"/>
                      <a:r>
                        <a:rPr lang="en-GB" sz="1600" b="1" noProof="0" dirty="0"/>
                        <a:t>National authorities/ Regulators</a:t>
                      </a:r>
                      <a:endParaRPr lang="en-GB" sz="1600" b="1" i="1" noProof="0" dirty="0">
                        <a:solidFill>
                          <a:schemeClr val="tx1"/>
                        </a:solidFill>
                        <a:latin typeface="Techno"/>
                      </a:endParaRPr>
                    </a:p>
                  </a:txBody>
                  <a:tcPr marL="91436" marR="91436" marT="45736" marB="45736">
                    <a:solidFill>
                      <a:srgbClr val="F2F2F2"/>
                    </a:solidFill>
                  </a:tcPr>
                </a:tc>
                <a:tc>
                  <a:txBody>
                    <a:bodyPr/>
                    <a:lstStyle/>
                    <a:p>
                      <a:pPr marL="171450" indent="-171450" algn="l">
                        <a:buFont typeface="Arial" panose="020B0604020202020204" pitchFamily="34" charset="0"/>
                        <a:buChar char="•"/>
                      </a:pPr>
                      <a:r>
                        <a:rPr lang="en-GB" sz="1300" b="0" i="0" noProof="0" dirty="0">
                          <a:solidFill>
                            <a:schemeClr val="tx1"/>
                          </a:solidFill>
                          <a:latin typeface="+mj-lt"/>
                        </a:rPr>
                        <a:t>Introduce and implement a national strategy for EMAS</a:t>
                      </a:r>
                    </a:p>
                    <a:p>
                      <a:pPr marL="171450" indent="-171450" algn="l">
                        <a:buFont typeface="Arial" panose="020B0604020202020204" pitchFamily="34" charset="0"/>
                        <a:buChar char="•"/>
                      </a:pPr>
                      <a:r>
                        <a:rPr lang="en-GB" sz="1300" b="0" i="0" noProof="0" dirty="0">
                          <a:solidFill>
                            <a:schemeClr val="tx1"/>
                          </a:solidFill>
                          <a:latin typeface="+mj-lt"/>
                        </a:rPr>
                        <a:t>Promote the scheme at national level</a:t>
                      </a:r>
                    </a:p>
                    <a:p>
                      <a:pPr marL="171450" indent="-171450" algn="l">
                        <a:buFont typeface="Arial" panose="020B0604020202020204" pitchFamily="34" charset="0"/>
                        <a:buChar char="•"/>
                      </a:pPr>
                      <a:r>
                        <a:rPr lang="en-GB" sz="1300" b="0" i="0" noProof="0" dirty="0">
                          <a:solidFill>
                            <a:schemeClr val="tx1"/>
                          </a:solidFill>
                          <a:latin typeface="+mj-lt"/>
                        </a:rPr>
                        <a:t>Introduce regulatory relief in the legislation,</a:t>
                      </a:r>
                      <a:r>
                        <a:rPr lang="en-GB" sz="1300" b="0" i="0" baseline="0" noProof="0" dirty="0">
                          <a:solidFill>
                            <a:schemeClr val="tx1"/>
                          </a:solidFill>
                          <a:latin typeface="+mj-lt"/>
                        </a:rPr>
                        <a:t> i.e. </a:t>
                      </a:r>
                      <a:r>
                        <a:rPr lang="en-GB" sz="1300" b="0" i="0" noProof="0" dirty="0">
                          <a:solidFill>
                            <a:schemeClr val="tx1"/>
                          </a:solidFill>
                          <a:latin typeface="+mj-lt"/>
                        </a:rPr>
                        <a:t>decrease</a:t>
                      </a:r>
                      <a:r>
                        <a:rPr lang="en-GB" sz="1300" b="0" i="0" baseline="0" noProof="0" dirty="0">
                          <a:solidFill>
                            <a:schemeClr val="tx1"/>
                          </a:solidFill>
                          <a:latin typeface="+mj-lt"/>
                        </a:rPr>
                        <a:t> the administrative and financial burden for EMAS-registered organisations through specific advantages (e.g. reduced inspections, less reporting) because of the ability of EMAS to satisfy </a:t>
                      </a:r>
                      <a:r>
                        <a:rPr lang="en-GB" sz="1300" b="0" i="0" baseline="0" noProof="0" dirty="0">
                          <a:solidFill>
                            <a:srgbClr val="535353"/>
                          </a:solidFill>
                          <a:latin typeface="+mj-lt"/>
                        </a:rPr>
                        <a:t>some of </a:t>
                      </a:r>
                      <a:r>
                        <a:rPr lang="en-GB" sz="1300" b="0" i="0" baseline="0" noProof="0" dirty="0">
                          <a:solidFill>
                            <a:schemeClr val="tx1"/>
                          </a:solidFill>
                          <a:latin typeface="+mj-lt"/>
                        </a:rPr>
                        <a:t>the requirements of the </a:t>
                      </a:r>
                      <a:r>
                        <a:rPr lang="en-GB" sz="1300" b="0" i="0" baseline="0" noProof="0" dirty="0">
                          <a:solidFill>
                            <a:srgbClr val="535353"/>
                          </a:solidFill>
                          <a:latin typeface="+mj-lt"/>
                        </a:rPr>
                        <a:t>legislation</a:t>
                      </a:r>
                      <a:endParaRPr lang="en-GB" sz="1300" b="0" i="0" strike="sngStrike" baseline="0" noProof="0" dirty="0">
                        <a:solidFill>
                          <a:srgbClr val="535353"/>
                        </a:solidFill>
                        <a:latin typeface="+mj-lt"/>
                      </a:endParaRPr>
                    </a:p>
                    <a:p>
                      <a:pPr marL="171450" indent="-171450" algn="l">
                        <a:buFont typeface="Arial" panose="020B0604020202020204" pitchFamily="34" charset="0"/>
                        <a:buChar char="•"/>
                      </a:pPr>
                      <a:r>
                        <a:rPr lang="en-GB" sz="1300" b="0" i="0" baseline="0" noProof="0" dirty="0">
                          <a:solidFill>
                            <a:schemeClr val="tx1"/>
                          </a:solidFill>
                          <a:latin typeface="+mj-lt"/>
                        </a:rPr>
                        <a:t>Use EMAS to achieve targets in their areas of expertise and collaborate with other authorities</a:t>
                      </a:r>
                      <a:endParaRPr lang="en-GB" sz="1300" b="0" i="0" noProof="0" dirty="0">
                        <a:solidFill>
                          <a:schemeClr val="tx1"/>
                        </a:solidFill>
                        <a:latin typeface="+mj-lt"/>
                      </a:endParaRPr>
                    </a:p>
                  </a:txBody>
                  <a:tcPr marL="91436" marR="91436" marT="45736" marB="45736">
                    <a:solidFill>
                      <a:srgbClr val="F2F2F2"/>
                    </a:solidFill>
                  </a:tcPr>
                </a:tc>
                <a:extLst>
                  <a:ext uri="{0D108BD9-81ED-4DB2-BD59-A6C34878D82A}">
                    <a16:rowId xmlns:a16="http://schemas.microsoft.com/office/drawing/2014/main" val="10001"/>
                  </a:ext>
                </a:extLst>
              </a:tr>
              <a:tr h="1075523">
                <a:tc>
                  <a:txBody>
                    <a:bodyPr/>
                    <a:lstStyle/>
                    <a:p>
                      <a:pPr algn="l"/>
                      <a:r>
                        <a:rPr lang="en-GB" sz="1600" b="1" noProof="0" dirty="0"/>
                        <a:t>Regional or local authorities</a:t>
                      </a:r>
                      <a:endParaRPr lang="en-GB" sz="1600" b="1" i="1" noProof="0" dirty="0">
                        <a:solidFill>
                          <a:schemeClr val="tx1"/>
                        </a:solidFill>
                        <a:latin typeface="Techno"/>
                      </a:endParaRPr>
                    </a:p>
                  </a:txBody>
                  <a:tcPr marL="91436" marR="91436" marT="45736" marB="45736">
                    <a:solidFill>
                      <a:srgbClr val="F2F2F2"/>
                    </a:solidFill>
                  </a:tcPr>
                </a:tc>
                <a:tc>
                  <a:txBody>
                    <a:bodyPr/>
                    <a:lstStyle/>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Collaborate with EMAS-registered organisations</a:t>
                      </a:r>
                    </a:p>
                    <a:p>
                      <a:pPr marL="171450" marR="0" indent="-171450" algn="l"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i="0" noProof="0" dirty="0">
                          <a:solidFill>
                            <a:schemeClr val="tx1"/>
                          </a:solidFill>
                          <a:latin typeface="+mj-lt"/>
                          <a:ea typeface="+mn-ea"/>
                          <a:cs typeface="+mn-cs"/>
                          <a:sym typeface="Calibri"/>
                        </a:rPr>
                        <a:t>Promote the scheme at the regional level</a:t>
                      </a:r>
                    </a:p>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Understand the scheme and implement regulatory relief, because the advantages are known</a:t>
                      </a:r>
                    </a:p>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Introduce their own support measures</a:t>
                      </a:r>
                    </a:p>
                  </a:txBody>
                  <a:tcPr marL="91436" marR="91436" marT="45736" marB="45736">
                    <a:solidFill>
                      <a:srgbClr val="F2F2F2"/>
                    </a:solidFill>
                  </a:tcPr>
                </a:tc>
                <a:extLst>
                  <a:ext uri="{0D108BD9-81ED-4DB2-BD59-A6C34878D82A}">
                    <a16:rowId xmlns:a16="http://schemas.microsoft.com/office/drawing/2014/main" val="10002"/>
                  </a:ext>
                </a:extLst>
              </a:tr>
              <a:tr h="993363">
                <a:tc>
                  <a:txBody>
                    <a:bodyPr/>
                    <a:lstStyle/>
                    <a:p>
                      <a:pPr algn="l"/>
                      <a:r>
                        <a:rPr lang="en-GB" sz="1600" b="1" i="0" noProof="0" dirty="0">
                          <a:solidFill>
                            <a:schemeClr val="dk1"/>
                          </a:solidFill>
                          <a:latin typeface="+mn-lt"/>
                        </a:rPr>
                        <a:t>Inspectors</a:t>
                      </a:r>
                      <a:endParaRPr lang="en-GB" sz="1600" b="1" i="1" noProof="0" dirty="0">
                        <a:solidFill>
                          <a:schemeClr val="tx1"/>
                        </a:solidFill>
                        <a:latin typeface="Techno"/>
                      </a:endParaRPr>
                    </a:p>
                  </a:txBody>
                  <a:tcPr marL="91436" marR="91436" marT="45736" marB="45736">
                    <a:solidFill>
                      <a:srgbClr val="F2F2F2"/>
                    </a:solidFill>
                  </a:tcPr>
                </a:tc>
                <a:tc>
                  <a:txBody>
                    <a:bodyPr/>
                    <a:lstStyle/>
                    <a:p>
                      <a:pPr marL="171450" indent="-171450" algn="l">
                        <a:buFont typeface="Arial" panose="020B0604020202020204" pitchFamily="34" charset="0"/>
                        <a:buChar char="•"/>
                      </a:pPr>
                      <a:r>
                        <a:rPr lang="en-GB" sz="1300" b="0" i="0" noProof="0" dirty="0">
                          <a:solidFill>
                            <a:schemeClr val="tx1"/>
                          </a:solidFill>
                          <a:latin typeface="+mj-lt"/>
                          <a:ea typeface="+mn-ea"/>
                          <a:cs typeface="+mn-cs"/>
                          <a:sym typeface="Calibri"/>
                        </a:rPr>
                        <a:t>Understand EMAS and its added value during inspections, for example by collaborating</a:t>
                      </a:r>
                      <a:r>
                        <a:rPr lang="en-GB" sz="1300" b="0" i="0" baseline="0" noProof="0" dirty="0">
                          <a:solidFill>
                            <a:schemeClr val="tx1"/>
                          </a:solidFill>
                          <a:latin typeface="+mj-lt"/>
                          <a:ea typeface="+mn-ea"/>
                          <a:cs typeface="+mn-cs"/>
                          <a:sym typeface="Calibri"/>
                        </a:rPr>
                        <a:t> with verifiers</a:t>
                      </a:r>
                    </a:p>
                    <a:p>
                      <a:pPr marL="171450" indent="-171450" algn="l">
                        <a:buFont typeface="Symbol" pitchFamily="18" charset="2"/>
                        <a:buChar char="Þ"/>
                      </a:pPr>
                      <a:r>
                        <a:rPr lang="en-GB" sz="1300" b="1" i="0" baseline="0" noProof="0" dirty="0">
                          <a:solidFill>
                            <a:schemeClr val="tx1"/>
                          </a:solidFill>
                          <a:latin typeface="+mj-lt"/>
                          <a:ea typeface="+mn-ea"/>
                          <a:cs typeface="+mn-cs"/>
                          <a:sym typeface="Calibri"/>
                        </a:rPr>
                        <a:t> 72% of EMAS-registered organisations would agree to send their audit report to the inspection agency, if this increases trust from authorities</a:t>
                      </a:r>
                      <a:r>
                        <a:rPr lang="en-GB" sz="1300" b="0" i="0" baseline="0" noProof="0" dirty="0">
                          <a:solidFill>
                            <a:schemeClr val="tx1"/>
                          </a:solidFill>
                          <a:latin typeface="+mj-lt"/>
                          <a:ea typeface="+mn-ea"/>
                          <a:cs typeface="+mn-cs"/>
                          <a:sym typeface="Calibri"/>
                        </a:rPr>
                        <a:t>*</a:t>
                      </a:r>
                      <a:endParaRPr lang="en-GB" sz="1300" b="0" i="0" noProof="0" dirty="0">
                        <a:solidFill>
                          <a:schemeClr val="tx1"/>
                        </a:solidFill>
                        <a:latin typeface="+mj-lt"/>
                        <a:ea typeface="+mn-ea"/>
                        <a:cs typeface="+mn-cs"/>
                        <a:sym typeface="Calibri"/>
                      </a:endParaRPr>
                    </a:p>
                  </a:txBody>
                  <a:tcPr marL="91436" marR="91436" marT="45736" marB="45736">
                    <a:solidFill>
                      <a:srgbClr val="F2F2F2"/>
                    </a:solid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E6D8592F-36C5-48C9-8611-36054CFF629E}"/>
              </a:ext>
            </a:extLst>
          </p:cNvPr>
          <p:cNvSpPr>
            <a:spLocks noGrp="1"/>
          </p:cNvSpPr>
          <p:nvPr>
            <p:ph type="sldNum" sz="quarter" idx="12"/>
          </p:nvPr>
        </p:nvSpPr>
        <p:spPr/>
        <p:txBody>
          <a:bodyPr/>
          <a:lstStyle/>
          <a:p>
            <a:fld id="{F46C79FD-C571-418B-AB0F-5EE936C85276}" type="slidenum">
              <a:rPr lang="en-GB" smtClean="0"/>
              <a:t>11</a:t>
            </a:fld>
            <a:endParaRPr lang="en-GB"/>
          </a:p>
        </p:txBody>
      </p:sp>
      <p:sp>
        <p:nvSpPr>
          <p:cNvPr id="5" name="TextBox 3">
            <a:extLst>
              <a:ext uri="{FF2B5EF4-FFF2-40B4-BE49-F238E27FC236}">
                <a16:creationId xmlns:a16="http://schemas.microsoft.com/office/drawing/2014/main" id="{65BE9452-041B-4B8A-B61B-A09C45375236}"/>
              </a:ext>
            </a:extLst>
          </p:cNvPr>
          <p:cNvSpPr txBox="1"/>
          <p:nvPr/>
        </p:nvSpPr>
        <p:spPr>
          <a:xfrm>
            <a:off x="7615377" y="6280249"/>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2"/>
              </a:rPr>
              <a:t>RAVE Study</a:t>
            </a:r>
            <a:r>
              <a:rPr kumimoji="0" lang="en-GB" sz="1050" b="0" i="0" u="none" strike="noStrike" cap="none" spc="0" normalizeH="0" dirty="0">
                <a:ln>
                  <a:noFill/>
                </a:ln>
                <a:solidFill>
                  <a:srgbClr val="535353"/>
                </a:solidFill>
                <a:effectLst/>
                <a:uFillTx/>
                <a:latin typeface="+mj-lt"/>
                <a:ea typeface="Calibri"/>
                <a:cs typeface="Calibri"/>
                <a:sym typeface="Calibri"/>
              </a:rPr>
              <a:t>,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Tree>
    <p:extLst>
      <p:ext uri="{BB962C8B-B14F-4D97-AF65-F5344CB8AC3E}">
        <p14:creationId xmlns:p14="http://schemas.microsoft.com/office/powerpoint/2010/main" val="42204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Which instruments are available?</a:t>
            </a:r>
          </a:p>
        </p:txBody>
      </p:sp>
      <p:sp>
        <p:nvSpPr>
          <p:cNvPr id="5" name="Shape 46">
            <a:extLst>
              <a:ext uri="{FF2B5EF4-FFF2-40B4-BE49-F238E27FC236}">
                <a16:creationId xmlns:a16="http://schemas.microsoft.com/office/drawing/2014/main" id="{DD455A70-8B1B-463D-83A2-233B0878AA5D}"/>
              </a:ext>
            </a:extLst>
          </p:cNvPr>
          <p:cNvSpPr/>
          <p:nvPr/>
        </p:nvSpPr>
        <p:spPr>
          <a:xfrm>
            <a:off x="2287469" y="3101312"/>
            <a:ext cx="1905001" cy="6756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Legal Instruments</a:t>
            </a:r>
          </a:p>
        </p:txBody>
      </p:sp>
      <p:sp>
        <p:nvSpPr>
          <p:cNvPr id="6" name="Shape 47">
            <a:extLst>
              <a:ext uri="{FF2B5EF4-FFF2-40B4-BE49-F238E27FC236}">
                <a16:creationId xmlns:a16="http://schemas.microsoft.com/office/drawing/2014/main" id="{5C5E81A9-037E-4439-978E-1A65C34C7631}"/>
              </a:ext>
            </a:extLst>
          </p:cNvPr>
          <p:cNvSpPr/>
          <p:nvPr/>
        </p:nvSpPr>
        <p:spPr>
          <a:xfrm>
            <a:off x="4184847" y="3101312"/>
            <a:ext cx="1911153" cy="1209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Economic &amp; Financial  Instruments</a:t>
            </a:r>
          </a:p>
        </p:txBody>
      </p:sp>
      <p:sp>
        <p:nvSpPr>
          <p:cNvPr id="7" name="Shape 48">
            <a:extLst>
              <a:ext uri="{FF2B5EF4-FFF2-40B4-BE49-F238E27FC236}">
                <a16:creationId xmlns:a16="http://schemas.microsoft.com/office/drawing/2014/main" id="{39076408-E3B2-4AD8-B597-B0F924D8AFAF}"/>
              </a:ext>
            </a:extLst>
          </p:cNvPr>
          <p:cNvSpPr/>
          <p:nvPr/>
        </p:nvSpPr>
        <p:spPr>
          <a:xfrm>
            <a:off x="6088381" y="3101312"/>
            <a:ext cx="1911152" cy="9423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Informational Instruments</a:t>
            </a:r>
          </a:p>
        </p:txBody>
      </p:sp>
      <p:sp>
        <p:nvSpPr>
          <p:cNvPr id="8" name="Shape 49">
            <a:extLst>
              <a:ext uri="{FF2B5EF4-FFF2-40B4-BE49-F238E27FC236}">
                <a16:creationId xmlns:a16="http://schemas.microsoft.com/office/drawing/2014/main" id="{6C00C76E-3EC5-4995-8F65-A4F5C659C8C6}"/>
              </a:ext>
            </a:extLst>
          </p:cNvPr>
          <p:cNvSpPr/>
          <p:nvPr/>
        </p:nvSpPr>
        <p:spPr>
          <a:xfrm>
            <a:off x="7991912" y="3101312"/>
            <a:ext cx="1911153" cy="1209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ctr">
              <a:spcBef>
                <a:spcPts val="400"/>
              </a:spcBef>
              <a:defRPr sz="1800" b="0">
                <a:solidFill>
                  <a:srgbClr val="000000"/>
                </a:solidFill>
              </a:defRPr>
            </a:pPr>
            <a:r>
              <a:rPr sz="1700" dirty="0">
                <a:solidFill>
                  <a:srgbClr val="535353"/>
                </a:solidFill>
                <a:latin typeface="Calibri Light"/>
                <a:ea typeface="Calibri Light"/>
                <a:cs typeface="Calibri Light"/>
                <a:sym typeface="Calibri Light"/>
              </a:rPr>
              <a:t>···························</a:t>
            </a:r>
          </a:p>
          <a:p>
            <a:pPr lvl="0" algn="ctr">
              <a:spcBef>
                <a:spcPts val="400"/>
              </a:spcBef>
              <a:defRPr sz="1800" b="0">
                <a:solidFill>
                  <a:srgbClr val="000000"/>
                </a:solidFill>
              </a:defRPr>
            </a:pPr>
            <a:r>
              <a:rPr sz="1700" b="1" dirty="0">
                <a:solidFill>
                  <a:srgbClr val="535353"/>
                </a:solidFill>
              </a:rPr>
              <a:t>Marketing &amp; Promotional Instruments</a:t>
            </a:r>
          </a:p>
        </p:txBody>
      </p:sp>
      <p:sp>
        <p:nvSpPr>
          <p:cNvPr id="9" name="Shape 52">
            <a:extLst>
              <a:ext uri="{FF2B5EF4-FFF2-40B4-BE49-F238E27FC236}">
                <a16:creationId xmlns:a16="http://schemas.microsoft.com/office/drawing/2014/main" id="{B5A53085-A4CA-41EA-8BAE-082766E3A258}"/>
              </a:ext>
            </a:extLst>
          </p:cNvPr>
          <p:cNvSpPr/>
          <p:nvPr/>
        </p:nvSpPr>
        <p:spPr>
          <a:xfrm>
            <a:off x="2763706"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10" name="Shape 53">
            <a:extLst>
              <a:ext uri="{FF2B5EF4-FFF2-40B4-BE49-F238E27FC236}">
                <a16:creationId xmlns:a16="http://schemas.microsoft.com/office/drawing/2014/main" id="{023F32E0-BCA8-4569-9B8F-C021A5586E5B}"/>
              </a:ext>
            </a:extLst>
          </p:cNvPr>
          <p:cNvSpPr/>
          <p:nvPr/>
        </p:nvSpPr>
        <p:spPr>
          <a:xfrm>
            <a:off x="4681743"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11" name="Shape 54">
            <a:extLst>
              <a:ext uri="{FF2B5EF4-FFF2-40B4-BE49-F238E27FC236}">
                <a16:creationId xmlns:a16="http://schemas.microsoft.com/office/drawing/2014/main" id="{6CE40D6C-B8AD-48B2-B797-E327F459E3FC}"/>
              </a:ext>
            </a:extLst>
          </p:cNvPr>
          <p:cNvSpPr/>
          <p:nvPr/>
        </p:nvSpPr>
        <p:spPr>
          <a:xfrm>
            <a:off x="6561345"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12" name="Shape 55">
            <a:extLst>
              <a:ext uri="{FF2B5EF4-FFF2-40B4-BE49-F238E27FC236}">
                <a16:creationId xmlns:a16="http://schemas.microsoft.com/office/drawing/2014/main" id="{72D44D4F-23E0-4982-A2F7-D510C88E3828}"/>
              </a:ext>
            </a:extLst>
          </p:cNvPr>
          <p:cNvSpPr/>
          <p:nvPr/>
        </p:nvSpPr>
        <p:spPr>
          <a:xfrm>
            <a:off x="8440945" y="2094878"/>
            <a:ext cx="952479" cy="9524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pic>
        <p:nvPicPr>
          <p:cNvPr id="13" name="image6.png">
            <a:extLst>
              <a:ext uri="{FF2B5EF4-FFF2-40B4-BE49-F238E27FC236}">
                <a16:creationId xmlns:a16="http://schemas.microsoft.com/office/drawing/2014/main" id="{F265494E-CE2D-4B49-8099-F0D169056B00}"/>
              </a:ext>
            </a:extLst>
          </p:cNvPr>
          <p:cNvPicPr/>
          <p:nvPr/>
        </p:nvPicPr>
        <p:blipFill>
          <a:blip r:embed="rId2">
            <a:extLst/>
          </a:blip>
          <a:stretch>
            <a:fillRect/>
          </a:stretch>
        </p:blipFill>
        <p:spPr>
          <a:xfrm>
            <a:off x="2922468" y="2317141"/>
            <a:ext cx="635004" cy="508003"/>
          </a:xfrm>
          <a:prstGeom prst="rect">
            <a:avLst/>
          </a:prstGeom>
          <a:ln w="12700">
            <a:miter lim="400000"/>
          </a:ln>
        </p:spPr>
      </p:pic>
      <p:pic>
        <p:nvPicPr>
          <p:cNvPr id="14" name="image7.png">
            <a:extLst>
              <a:ext uri="{FF2B5EF4-FFF2-40B4-BE49-F238E27FC236}">
                <a16:creationId xmlns:a16="http://schemas.microsoft.com/office/drawing/2014/main" id="{56655452-EB4B-4E06-9F81-1867B63C4461}"/>
              </a:ext>
            </a:extLst>
          </p:cNvPr>
          <p:cNvPicPr/>
          <p:nvPr/>
        </p:nvPicPr>
        <p:blipFill>
          <a:blip r:embed="rId3">
            <a:extLst/>
          </a:blip>
          <a:stretch>
            <a:fillRect/>
          </a:stretch>
        </p:blipFill>
        <p:spPr>
          <a:xfrm>
            <a:off x="4905857" y="2345548"/>
            <a:ext cx="504300" cy="451190"/>
          </a:xfrm>
          <a:prstGeom prst="rect">
            <a:avLst/>
          </a:prstGeom>
          <a:ln w="12700">
            <a:miter lim="400000"/>
          </a:ln>
        </p:spPr>
      </p:pic>
      <p:pic>
        <p:nvPicPr>
          <p:cNvPr id="15" name="image8.png">
            <a:extLst>
              <a:ext uri="{FF2B5EF4-FFF2-40B4-BE49-F238E27FC236}">
                <a16:creationId xmlns:a16="http://schemas.microsoft.com/office/drawing/2014/main" id="{C5B406E0-29B7-4347-81D5-A3E091ED278E}"/>
              </a:ext>
            </a:extLst>
          </p:cNvPr>
          <p:cNvPicPr/>
          <p:nvPr/>
        </p:nvPicPr>
        <p:blipFill>
          <a:blip r:embed="rId4">
            <a:extLst/>
          </a:blip>
          <a:stretch>
            <a:fillRect/>
          </a:stretch>
        </p:blipFill>
        <p:spPr>
          <a:xfrm>
            <a:off x="6814087" y="2317141"/>
            <a:ext cx="447043" cy="508003"/>
          </a:xfrm>
          <a:prstGeom prst="rect">
            <a:avLst/>
          </a:prstGeom>
          <a:ln w="12700">
            <a:miter lim="400000"/>
          </a:ln>
        </p:spPr>
      </p:pic>
      <p:pic>
        <p:nvPicPr>
          <p:cNvPr id="16" name="image9.png">
            <a:extLst>
              <a:ext uri="{FF2B5EF4-FFF2-40B4-BE49-F238E27FC236}">
                <a16:creationId xmlns:a16="http://schemas.microsoft.com/office/drawing/2014/main" id="{F4395646-C440-40CC-AFB4-A4C4CE5BD3E8}"/>
              </a:ext>
            </a:extLst>
          </p:cNvPr>
          <p:cNvPicPr/>
          <p:nvPr/>
        </p:nvPicPr>
        <p:blipFill>
          <a:blip r:embed="rId5">
            <a:extLst/>
          </a:blip>
          <a:stretch>
            <a:fillRect/>
          </a:stretch>
        </p:blipFill>
        <p:spPr>
          <a:xfrm>
            <a:off x="8663207" y="2330838"/>
            <a:ext cx="508003" cy="480609"/>
          </a:xfrm>
          <a:prstGeom prst="rect">
            <a:avLst/>
          </a:prstGeom>
          <a:ln w="12700">
            <a:miter lim="400000"/>
          </a:ln>
        </p:spPr>
      </p:pic>
      <p:sp>
        <p:nvSpPr>
          <p:cNvPr id="17" name="Textfeld 16">
            <a:extLst>
              <a:ext uri="{FF2B5EF4-FFF2-40B4-BE49-F238E27FC236}">
                <a16:creationId xmlns:a16="http://schemas.microsoft.com/office/drawing/2014/main" id="{DBA833E1-0959-4156-A5A4-6611AEAA87E1}"/>
              </a:ext>
            </a:extLst>
          </p:cNvPr>
          <p:cNvSpPr txBox="1"/>
          <p:nvPr/>
        </p:nvSpPr>
        <p:spPr>
          <a:xfrm>
            <a:off x="2333267" y="4713449"/>
            <a:ext cx="7524000" cy="935999"/>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700" b="0" i="0" u="none" strike="noStrike" cap="none" spc="0" normalizeH="0" baseline="0" dirty="0">
                <a:ln>
                  <a:noFill/>
                </a:ln>
                <a:solidFill>
                  <a:srgbClr val="535353"/>
                </a:solidFill>
                <a:effectLst/>
                <a:uFillTx/>
                <a:latin typeface="+mj-lt"/>
                <a:ea typeface="Calibri"/>
                <a:cs typeface="Calibri"/>
                <a:sym typeface="Calibri"/>
              </a:rPr>
              <a:t>Using a combination of instruments is</a:t>
            </a:r>
            <a:r>
              <a:rPr kumimoji="0" lang="en-GB" sz="1700" b="0" i="0" u="none" strike="noStrike" cap="none" spc="0" normalizeH="0" dirty="0">
                <a:ln>
                  <a:noFill/>
                </a:ln>
                <a:solidFill>
                  <a:srgbClr val="535353"/>
                </a:solidFill>
                <a:effectLst/>
                <a:uFillTx/>
                <a:latin typeface="+mj-lt"/>
                <a:ea typeface="Calibri"/>
                <a:cs typeface="Calibri"/>
                <a:sym typeface="Calibri"/>
              </a:rPr>
              <a:t> recommended. </a:t>
            </a:r>
            <a:endParaRPr kumimoji="0" lang="en-GB" sz="170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F2E0AC87-70B0-4308-9B32-A24CE5386985}"/>
              </a:ext>
            </a:extLst>
          </p:cNvPr>
          <p:cNvSpPr>
            <a:spLocks noGrp="1"/>
          </p:cNvSpPr>
          <p:nvPr>
            <p:ph type="sldNum" sz="quarter" idx="12"/>
          </p:nvPr>
        </p:nvSpPr>
        <p:spPr/>
        <p:txBody>
          <a:bodyPr/>
          <a:lstStyle/>
          <a:p>
            <a:fld id="{F46C79FD-C571-418B-AB0F-5EE936C85276}" type="slidenum">
              <a:rPr lang="en-GB" smtClean="0"/>
              <a:t>12</a:t>
            </a:fld>
            <a:endParaRPr lang="en-GB"/>
          </a:p>
        </p:txBody>
      </p:sp>
    </p:spTree>
    <p:extLst>
      <p:ext uri="{BB962C8B-B14F-4D97-AF65-F5344CB8AC3E}">
        <p14:creationId xmlns:p14="http://schemas.microsoft.com/office/powerpoint/2010/main" val="68883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Examples of instruments</a:t>
            </a:r>
          </a:p>
        </p:txBody>
      </p:sp>
      <p:graphicFrame>
        <p:nvGraphicFramePr>
          <p:cNvPr id="18" name="Table 63">
            <a:extLst>
              <a:ext uri="{FF2B5EF4-FFF2-40B4-BE49-F238E27FC236}">
                <a16:creationId xmlns:a16="http://schemas.microsoft.com/office/drawing/2014/main" id="{DFCF13D0-603E-4979-B07E-80715526FE80}"/>
              </a:ext>
            </a:extLst>
          </p:cNvPr>
          <p:cNvGraphicFramePr/>
          <p:nvPr>
            <p:extLst>
              <p:ext uri="{D42A27DB-BD31-4B8C-83A1-F6EECF244321}">
                <p14:modId xmlns:p14="http://schemas.microsoft.com/office/powerpoint/2010/main" val="3970194745"/>
              </p:ext>
            </p:extLst>
          </p:nvPr>
        </p:nvGraphicFramePr>
        <p:xfrm>
          <a:off x="1968500" y="1900265"/>
          <a:ext cx="8255000" cy="3784766"/>
        </p:xfrm>
        <a:graphic>
          <a:graphicData uri="http://schemas.openxmlformats.org/drawingml/2006/table">
            <a:tbl>
              <a:tblPr firstRow="1" firstCol="1" bandRow="1"/>
              <a:tblGrid>
                <a:gridCol w="4127500">
                  <a:extLst>
                    <a:ext uri="{9D8B030D-6E8A-4147-A177-3AD203B41FA5}">
                      <a16:colId xmlns:a16="http://schemas.microsoft.com/office/drawing/2014/main" val="20000"/>
                    </a:ext>
                  </a:extLst>
                </a:gridCol>
                <a:gridCol w="4127500">
                  <a:extLst>
                    <a:ext uri="{9D8B030D-6E8A-4147-A177-3AD203B41FA5}">
                      <a16:colId xmlns:a16="http://schemas.microsoft.com/office/drawing/2014/main" val="20001"/>
                    </a:ext>
                  </a:extLst>
                </a:gridCol>
              </a:tblGrid>
              <a:tr h="1684320">
                <a:tc>
                  <a:txBody>
                    <a:bodyPr/>
                    <a:lstStyle/>
                    <a:p>
                      <a:pPr marL="360000" lvl="0" indent="-285750" algn="l">
                        <a:spcBef>
                          <a:spcPts val="1200"/>
                        </a:spcBef>
                        <a:buFont typeface="Arial" panose="020B0604020202020204" pitchFamily="34" charset="0"/>
                        <a:buChar char="•"/>
                        <a:defRPr sz="1800" b="0"/>
                      </a:pPr>
                      <a:r>
                        <a:rPr lang="en-GB" sz="1700" b="0" noProof="0" dirty="0">
                          <a:solidFill>
                            <a:schemeClr val="tx2"/>
                          </a:solidFill>
                          <a:latin typeface="+mn-lt"/>
                        </a:rPr>
                        <a:t>Integrating EMAS in government</a:t>
                      </a:r>
                      <a:r>
                        <a:rPr lang="en-GB" sz="1700" b="0" baseline="0" noProof="0" dirty="0">
                          <a:solidFill>
                            <a:schemeClr val="tx2"/>
                          </a:solidFill>
                          <a:latin typeface="+mn-lt"/>
                        </a:rPr>
                        <a:t> </a:t>
                      </a:r>
                      <a:r>
                        <a:rPr lang="en-GB" sz="1700" b="0" noProof="0" dirty="0">
                          <a:solidFill>
                            <a:schemeClr val="tx2"/>
                          </a:solidFill>
                          <a:latin typeface="+mn-lt"/>
                        </a:rPr>
                        <a:t>strategies or frameworks</a:t>
                      </a:r>
                    </a:p>
                    <a:p>
                      <a:pPr marL="360000" lvl="0" indent="-285750" algn="l">
                        <a:lnSpc>
                          <a:spcPct val="120000"/>
                        </a:lnSpc>
                        <a:buFont typeface="Arial" panose="020B0604020202020204" pitchFamily="34" charset="0"/>
                        <a:buChar char="•"/>
                        <a:defRPr sz="1800" b="0"/>
                      </a:pPr>
                      <a:r>
                        <a:rPr lang="en-GB" sz="1700" b="0" noProof="0" dirty="0">
                          <a:solidFill>
                            <a:schemeClr val="tx2"/>
                          </a:solidFill>
                          <a:latin typeface="+mn-lt"/>
                        </a:rPr>
                        <a:t>Using EMAS</a:t>
                      </a:r>
                      <a:r>
                        <a:rPr lang="en-GB" sz="1700" b="0" baseline="0" noProof="0" dirty="0">
                          <a:solidFill>
                            <a:schemeClr val="tx2"/>
                          </a:solidFill>
                          <a:latin typeface="+mn-lt"/>
                        </a:rPr>
                        <a:t> in </a:t>
                      </a:r>
                      <a:r>
                        <a:rPr lang="en-GB" sz="1700" b="0" noProof="0" dirty="0">
                          <a:solidFill>
                            <a:schemeClr val="tx2"/>
                          </a:solidFill>
                          <a:latin typeface="+mn-lt"/>
                        </a:rPr>
                        <a:t>public procurement</a:t>
                      </a:r>
                    </a:p>
                    <a:p>
                      <a:pPr marL="360000" lvl="0" indent="-285750" algn="l">
                        <a:buFont typeface="Arial" panose="020B0604020202020204" pitchFamily="34" charset="0"/>
                        <a:buChar char="•"/>
                        <a:defRPr sz="1800" b="0"/>
                      </a:pPr>
                      <a:r>
                        <a:rPr lang="en-GB" sz="1700" b="0" noProof="0" dirty="0">
                          <a:solidFill>
                            <a:schemeClr val="tx2"/>
                          </a:solidFill>
                          <a:latin typeface="+mn-lt"/>
                          <a:ea typeface="Calibri Light"/>
                          <a:cs typeface="Calibri Light"/>
                          <a:sym typeface="Calibri Light"/>
                        </a:rPr>
                        <a:t>Introducing regulatory relief measures</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EFF0F3"/>
                    </a:solidFill>
                  </a:tcPr>
                </a:tc>
                <a:tc>
                  <a:txBody>
                    <a:bodyPr/>
                    <a:lstStyle/>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Providing funding</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Introducing tax reductions or exemptions</a:t>
                      </a:r>
                    </a:p>
                    <a:p>
                      <a:pPr marL="360000" lvl="0" indent="-285750" algn="l">
                        <a:lnSpc>
                          <a:spcPct val="120000"/>
                        </a:lnSpc>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Reducing</a:t>
                      </a:r>
                      <a:r>
                        <a:rPr lang="en-GB" sz="1700" b="0" i="0" baseline="0" noProof="0" dirty="0">
                          <a:solidFill>
                            <a:schemeClr val="tx2"/>
                          </a:solidFill>
                          <a:latin typeface="+mn-lt"/>
                          <a:ea typeface="Calibri"/>
                          <a:cs typeface="Calibri"/>
                          <a:sym typeface="Calibri"/>
                        </a:rPr>
                        <a:t> administrative fees</a:t>
                      </a:r>
                      <a:r>
                        <a:rPr lang="en-GB" sz="1700" b="0" i="0" noProof="0" dirty="0">
                          <a:solidFill>
                            <a:schemeClr val="tx2"/>
                          </a:solidFill>
                          <a:latin typeface="+mn-lt"/>
                          <a:ea typeface="Calibri"/>
                          <a:cs typeface="Calibri"/>
                          <a:sym typeface="Calibri"/>
                        </a:rPr>
                        <a:t> </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Light"/>
                        </a:rPr>
                        <a:t>Reducing EMAS registration fees</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F2F2F2"/>
                    </a:solidFill>
                  </a:tcPr>
                </a:tc>
                <a:extLst>
                  <a:ext uri="{0D108BD9-81ED-4DB2-BD59-A6C34878D82A}">
                    <a16:rowId xmlns:a16="http://schemas.microsoft.com/office/drawing/2014/main" val="10000"/>
                  </a:ext>
                </a:extLst>
              </a:tr>
              <a:tr h="2100446">
                <a:tc>
                  <a:txBody>
                    <a:bodyPr/>
                    <a:lstStyle/>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Organising seminars, workshops, training courses,</a:t>
                      </a:r>
                      <a:r>
                        <a:rPr lang="en-GB" sz="1700" b="0" i="0" baseline="0" noProof="0" dirty="0">
                          <a:solidFill>
                            <a:schemeClr val="tx2"/>
                          </a:solidFill>
                          <a:latin typeface="+mn-lt"/>
                          <a:ea typeface="Calibri"/>
                          <a:cs typeface="Calibri"/>
                          <a:sym typeface="Calibri"/>
                        </a:rPr>
                        <a:t> </a:t>
                      </a:r>
                      <a:r>
                        <a:rPr lang="en-GB" sz="1700" b="0" i="0" noProof="0" dirty="0">
                          <a:solidFill>
                            <a:schemeClr val="tx2"/>
                          </a:solidFill>
                          <a:latin typeface="+mn-lt"/>
                          <a:ea typeface="Calibri"/>
                          <a:cs typeface="Calibri"/>
                          <a:sym typeface="Calibri"/>
                        </a:rPr>
                        <a:t>stakeholder dialogue/roundtable</a:t>
                      </a:r>
                    </a:p>
                    <a:p>
                      <a:pPr marL="360000" lvl="0" indent="-285750" algn="l">
                        <a:lnSpc>
                          <a:spcPct val="120000"/>
                        </a:lnSpc>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Having a national EMAS website</a:t>
                      </a:r>
                    </a:p>
                    <a:p>
                      <a:pPr marL="360000" lvl="0" indent="-285750" algn="l">
                        <a:lnSpc>
                          <a:spcPct val="120000"/>
                        </a:lnSpc>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Launching</a:t>
                      </a:r>
                      <a:r>
                        <a:rPr lang="en-GB" sz="1700" b="0" i="0" baseline="0" noProof="0" dirty="0">
                          <a:solidFill>
                            <a:schemeClr val="tx2"/>
                          </a:solidFill>
                          <a:latin typeface="+mn-lt"/>
                          <a:ea typeface="Calibri"/>
                          <a:cs typeface="Calibri"/>
                          <a:sym typeface="Calibri"/>
                        </a:rPr>
                        <a:t> l</a:t>
                      </a:r>
                      <a:r>
                        <a:rPr lang="en-GB" sz="1700" b="0" i="0" noProof="0" dirty="0">
                          <a:solidFill>
                            <a:schemeClr val="tx2"/>
                          </a:solidFill>
                          <a:latin typeface="+mn-lt"/>
                          <a:ea typeface="Calibri"/>
                          <a:cs typeface="Calibri"/>
                          <a:sym typeface="Calibri"/>
                        </a:rPr>
                        <a:t>ong-term support projects</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Light"/>
                        </a:rPr>
                        <a:t>Providing guidebooks/-lines</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EFF0F3"/>
                    </a:solidFill>
                  </a:tcPr>
                </a:tc>
                <a:tc>
                  <a:txBody>
                    <a:bodyPr/>
                    <a:lstStyle/>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Disseminating brochures, factsheets, leaflets, flyers, posters …</a:t>
                      </a:r>
                    </a:p>
                    <a:p>
                      <a:pPr marL="360000" lvl="0" indent="-285750" algn="l">
                        <a:buFont typeface="Arial" panose="020B0604020202020204" pitchFamily="34" charset="0"/>
                        <a:buChar char="•"/>
                        <a:defRPr sz="1800" b="0"/>
                      </a:pPr>
                      <a:r>
                        <a:rPr lang="en-GB" sz="1700" b="0" i="0" noProof="0" dirty="0">
                          <a:solidFill>
                            <a:schemeClr val="tx2"/>
                          </a:solidFill>
                          <a:latin typeface="+mn-lt"/>
                          <a:ea typeface="Calibri"/>
                          <a:cs typeface="Calibri"/>
                          <a:sym typeface="Calibri"/>
                        </a:rPr>
                        <a:t>Organising conferences,</a:t>
                      </a:r>
                      <a:r>
                        <a:rPr lang="en-GB" sz="1700" b="0" i="0" baseline="0" noProof="0" dirty="0">
                          <a:solidFill>
                            <a:schemeClr val="tx2"/>
                          </a:solidFill>
                          <a:latin typeface="+mn-lt"/>
                          <a:ea typeface="Calibri"/>
                          <a:cs typeface="Calibri"/>
                          <a:sym typeface="Calibri"/>
                        </a:rPr>
                        <a:t> </a:t>
                      </a:r>
                      <a:r>
                        <a:rPr lang="en-GB" sz="1700" b="0" i="0" noProof="0" dirty="0">
                          <a:solidFill>
                            <a:schemeClr val="tx2"/>
                          </a:solidFill>
                          <a:latin typeface="+mn-lt"/>
                          <a:ea typeface="Calibri"/>
                          <a:cs typeface="Calibri"/>
                          <a:sym typeface="Calibri"/>
                        </a:rPr>
                        <a:t>sectoral promotion campaigns , a </a:t>
                      </a:r>
                      <a:r>
                        <a:rPr lang="en-GB" sz="1700" b="0" i="0" noProof="0" dirty="0">
                          <a:solidFill>
                            <a:schemeClr val="tx2"/>
                          </a:solidFill>
                          <a:latin typeface="+mn-lt"/>
                          <a:ea typeface="Calibri"/>
                          <a:cs typeface="Calibri"/>
                          <a:sym typeface="Calibri Light"/>
                        </a:rPr>
                        <a:t>national EMAS day…</a:t>
                      </a:r>
                    </a:p>
                  </a:txBody>
                  <a:tcPr marL="0" marR="0" marT="0" marB="0" anchor="ctr" horzOverflow="overflow">
                    <a:lnL>
                      <a:solidFill>
                        <a:srgbClr val="3AA935"/>
                      </a:solidFill>
                      <a:miter lim="400000"/>
                    </a:lnL>
                    <a:lnR>
                      <a:solidFill>
                        <a:srgbClr val="3AA935"/>
                      </a:solidFill>
                      <a:miter lim="400000"/>
                    </a:lnR>
                    <a:lnT>
                      <a:solidFill>
                        <a:srgbClr val="3AA935"/>
                      </a:solidFill>
                      <a:miter lim="400000"/>
                    </a:lnT>
                    <a:lnB>
                      <a:solidFill>
                        <a:srgbClr val="3AA935"/>
                      </a:solidFill>
                      <a:miter lim="400000"/>
                    </a:lnB>
                    <a:solidFill>
                      <a:srgbClr val="EFF0F3"/>
                    </a:solidFill>
                  </a:tcPr>
                </a:tc>
                <a:extLst>
                  <a:ext uri="{0D108BD9-81ED-4DB2-BD59-A6C34878D82A}">
                    <a16:rowId xmlns:a16="http://schemas.microsoft.com/office/drawing/2014/main" val="10001"/>
                  </a:ext>
                </a:extLst>
              </a:tr>
            </a:tbl>
          </a:graphicData>
        </a:graphic>
      </p:graphicFrame>
      <p:sp>
        <p:nvSpPr>
          <p:cNvPr id="19" name="Shape 65">
            <a:extLst>
              <a:ext uri="{FF2B5EF4-FFF2-40B4-BE49-F238E27FC236}">
                <a16:creationId xmlns:a16="http://schemas.microsoft.com/office/drawing/2014/main" id="{839F9E86-0F86-4B49-98E2-24B15C681A48}"/>
              </a:ext>
            </a:extLst>
          </p:cNvPr>
          <p:cNvSpPr/>
          <p:nvPr/>
        </p:nvSpPr>
        <p:spPr>
          <a:xfrm>
            <a:off x="1667952" y="1606136"/>
            <a:ext cx="507990"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solidFill>
              <a:schemeClr val="accent1"/>
            </a:solidFill>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0" name="Shape 66">
            <a:extLst>
              <a:ext uri="{FF2B5EF4-FFF2-40B4-BE49-F238E27FC236}">
                <a16:creationId xmlns:a16="http://schemas.microsoft.com/office/drawing/2014/main" id="{037BF301-AB32-424A-A923-0ED617FF3155}"/>
              </a:ext>
            </a:extLst>
          </p:cNvPr>
          <p:cNvSpPr/>
          <p:nvPr/>
        </p:nvSpPr>
        <p:spPr>
          <a:xfrm>
            <a:off x="1696543" y="5405681"/>
            <a:ext cx="507990"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1" name="Shape 67">
            <a:extLst>
              <a:ext uri="{FF2B5EF4-FFF2-40B4-BE49-F238E27FC236}">
                <a16:creationId xmlns:a16="http://schemas.microsoft.com/office/drawing/2014/main" id="{A75A48DD-D1A4-438E-A824-39A808D6D24D}"/>
              </a:ext>
            </a:extLst>
          </p:cNvPr>
          <p:cNvSpPr/>
          <p:nvPr/>
        </p:nvSpPr>
        <p:spPr>
          <a:xfrm>
            <a:off x="9967467" y="1668632"/>
            <a:ext cx="507991"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2" name="Shape 68">
            <a:extLst>
              <a:ext uri="{FF2B5EF4-FFF2-40B4-BE49-F238E27FC236}">
                <a16:creationId xmlns:a16="http://schemas.microsoft.com/office/drawing/2014/main" id="{FA3B55D9-0A02-4A06-B045-5923EFD74194}"/>
              </a:ext>
            </a:extLst>
          </p:cNvPr>
          <p:cNvSpPr/>
          <p:nvPr/>
        </p:nvSpPr>
        <p:spPr>
          <a:xfrm>
            <a:off x="9967467" y="5408654"/>
            <a:ext cx="507991" cy="507991"/>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pic>
        <p:nvPicPr>
          <p:cNvPr id="23" name="image7.png">
            <a:extLst>
              <a:ext uri="{FF2B5EF4-FFF2-40B4-BE49-F238E27FC236}">
                <a16:creationId xmlns:a16="http://schemas.microsoft.com/office/drawing/2014/main" id="{A22D32AB-F313-4B3C-8E14-415597E32270}"/>
              </a:ext>
            </a:extLst>
          </p:cNvPr>
          <p:cNvPicPr/>
          <p:nvPr/>
        </p:nvPicPr>
        <p:blipFill>
          <a:blip r:embed="rId2">
            <a:extLst/>
          </a:blip>
          <a:stretch>
            <a:fillRect/>
          </a:stretch>
        </p:blipFill>
        <p:spPr>
          <a:xfrm>
            <a:off x="10094474" y="1806043"/>
            <a:ext cx="254003" cy="227253"/>
          </a:xfrm>
          <a:prstGeom prst="rect">
            <a:avLst/>
          </a:prstGeom>
          <a:ln w="12700">
            <a:miter lim="400000"/>
          </a:ln>
        </p:spPr>
      </p:pic>
      <p:pic>
        <p:nvPicPr>
          <p:cNvPr id="24" name="image8.png">
            <a:extLst>
              <a:ext uri="{FF2B5EF4-FFF2-40B4-BE49-F238E27FC236}">
                <a16:creationId xmlns:a16="http://schemas.microsoft.com/office/drawing/2014/main" id="{BDCA36A3-2C69-4DA8-9C3C-6F1946DA2078}"/>
              </a:ext>
            </a:extLst>
          </p:cNvPr>
          <p:cNvPicPr/>
          <p:nvPr/>
        </p:nvPicPr>
        <p:blipFill>
          <a:blip r:embed="rId3">
            <a:extLst/>
          </a:blip>
          <a:stretch>
            <a:fillRect/>
          </a:stretch>
        </p:blipFill>
        <p:spPr>
          <a:xfrm>
            <a:off x="1838789" y="5532688"/>
            <a:ext cx="223522" cy="254003"/>
          </a:xfrm>
          <a:prstGeom prst="rect">
            <a:avLst/>
          </a:prstGeom>
          <a:ln w="12700">
            <a:miter lim="400000"/>
          </a:ln>
        </p:spPr>
      </p:pic>
      <p:pic>
        <p:nvPicPr>
          <p:cNvPr id="25" name="image9.png">
            <a:extLst>
              <a:ext uri="{FF2B5EF4-FFF2-40B4-BE49-F238E27FC236}">
                <a16:creationId xmlns:a16="http://schemas.microsoft.com/office/drawing/2014/main" id="{72250CE2-0629-406B-A476-BC876E3CEA86}"/>
              </a:ext>
            </a:extLst>
          </p:cNvPr>
          <p:cNvPicPr/>
          <p:nvPr/>
        </p:nvPicPr>
        <p:blipFill>
          <a:blip r:embed="rId4">
            <a:extLst/>
          </a:blip>
          <a:stretch>
            <a:fillRect/>
          </a:stretch>
        </p:blipFill>
        <p:spPr>
          <a:xfrm>
            <a:off x="10094474" y="5539538"/>
            <a:ext cx="254003" cy="240306"/>
          </a:xfrm>
          <a:prstGeom prst="rect">
            <a:avLst/>
          </a:prstGeom>
          <a:ln w="12700">
            <a:miter lim="400000"/>
          </a:ln>
        </p:spPr>
      </p:pic>
      <p:sp>
        <p:nvSpPr>
          <p:cNvPr id="26" name="Shape 56">
            <a:extLst>
              <a:ext uri="{FF2B5EF4-FFF2-40B4-BE49-F238E27FC236}">
                <a16:creationId xmlns:a16="http://schemas.microsoft.com/office/drawing/2014/main" id="{7F382EE6-B38D-4927-A6B8-3398167C97D9}"/>
              </a:ext>
            </a:extLst>
          </p:cNvPr>
          <p:cNvSpPr/>
          <p:nvPr/>
        </p:nvSpPr>
        <p:spPr>
          <a:xfrm>
            <a:off x="2195477" y="1510250"/>
            <a:ext cx="1689100"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Legal instruments</a:t>
            </a:r>
          </a:p>
        </p:txBody>
      </p:sp>
      <p:pic>
        <p:nvPicPr>
          <p:cNvPr id="27" name="image6.png">
            <a:extLst>
              <a:ext uri="{FF2B5EF4-FFF2-40B4-BE49-F238E27FC236}">
                <a16:creationId xmlns:a16="http://schemas.microsoft.com/office/drawing/2014/main" id="{3ECC4EA8-702A-414C-95D4-3A0A7C6C1860}"/>
              </a:ext>
            </a:extLst>
          </p:cNvPr>
          <p:cNvPicPr/>
          <p:nvPr/>
        </p:nvPicPr>
        <p:blipFill>
          <a:blip r:embed="rId5">
            <a:extLst/>
          </a:blip>
          <a:stretch>
            <a:fillRect/>
          </a:stretch>
        </p:blipFill>
        <p:spPr>
          <a:xfrm>
            <a:off x="1750796" y="1715793"/>
            <a:ext cx="317503" cy="254003"/>
          </a:xfrm>
          <a:prstGeom prst="rect">
            <a:avLst/>
          </a:prstGeom>
          <a:ln w="12700">
            <a:miter lim="400000"/>
          </a:ln>
        </p:spPr>
      </p:pic>
      <p:sp>
        <p:nvSpPr>
          <p:cNvPr id="28" name="Shape 56">
            <a:extLst>
              <a:ext uri="{FF2B5EF4-FFF2-40B4-BE49-F238E27FC236}">
                <a16:creationId xmlns:a16="http://schemas.microsoft.com/office/drawing/2014/main" id="{3856DB6C-2F67-4CB9-BEA1-318B5296ECD5}"/>
              </a:ext>
            </a:extLst>
          </p:cNvPr>
          <p:cNvSpPr/>
          <p:nvPr/>
        </p:nvSpPr>
        <p:spPr>
          <a:xfrm>
            <a:off x="7928296" y="1511606"/>
            <a:ext cx="2033013"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Economic  instruments</a:t>
            </a:r>
          </a:p>
        </p:txBody>
      </p:sp>
      <p:sp>
        <p:nvSpPr>
          <p:cNvPr id="29" name="Shape 56">
            <a:extLst>
              <a:ext uri="{FF2B5EF4-FFF2-40B4-BE49-F238E27FC236}">
                <a16:creationId xmlns:a16="http://schemas.microsoft.com/office/drawing/2014/main" id="{98380618-D12A-4C33-A05D-2770178DB4F0}"/>
              </a:ext>
            </a:extLst>
          </p:cNvPr>
          <p:cNvSpPr/>
          <p:nvPr/>
        </p:nvSpPr>
        <p:spPr>
          <a:xfrm>
            <a:off x="2210342" y="5702970"/>
            <a:ext cx="2447705"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Informational instruments</a:t>
            </a:r>
          </a:p>
        </p:txBody>
      </p:sp>
      <p:sp>
        <p:nvSpPr>
          <p:cNvPr id="30" name="Shape 56">
            <a:extLst>
              <a:ext uri="{FF2B5EF4-FFF2-40B4-BE49-F238E27FC236}">
                <a16:creationId xmlns:a16="http://schemas.microsoft.com/office/drawing/2014/main" id="{6573A8DC-C456-4E51-9CA7-7E357DEDB73F}"/>
              </a:ext>
            </a:extLst>
          </p:cNvPr>
          <p:cNvSpPr/>
          <p:nvPr/>
        </p:nvSpPr>
        <p:spPr>
          <a:xfrm>
            <a:off x="7513602" y="5700009"/>
            <a:ext cx="2447705" cy="381001"/>
          </a:xfrm>
          <a:prstGeom prst="rect">
            <a:avLst/>
          </a:prstGeom>
          <a:solidFill>
            <a:schemeClr val="accent1"/>
          </a:solidFill>
          <a:ln w="12700">
            <a:miter lim="400000"/>
          </a:ln>
        </p:spPr>
        <p:txBody>
          <a:bodyPr lIns="45719" rIns="45719" anchor="ctr"/>
          <a:lstStyle/>
          <a:p>
            <a:pPr algn="ctr"/>
            <a:r>
              <a:rPr lang="en-US" sz="1500" dirty="0">
                <a:solidFill>
                  <a:schemeClr val="bg1"/>
                </a:solidFill>
              </a:rPr>
              <a:t>Promotional instruments</a:t>
            </a:r>
          </a:p>
        </p:txBody>
      </p:sp>
      <p:sp>
        <p:nvSpPr>
          <p:cNvPr id="2" name="Slide Number Placeholder 1">
            <a:extLst>
              <a:ext uri="{FF2B5EF4-FFF2-40B4-BE49-F238E27FC236}">
                <a16:creationId xmlns:a16="http://schemas.microsoft.com/office/drawing/2014/main" id="{AA31075D-4BB6-45C5-A78B-20D9D0CE9903}"/>
              </a:ext>
            </a:extLst>
          </p:cNvPr>
          <p:cNvSpPr>
            <a:spLocks noGrp="1"/>
          </p:cNvSpPr>
          <p:nvPr>
            <p:ph type="sldNum" sz="quarter" idx="12"/>
          </p:nvPr>
        </p:nvSpPr>
        <p:spPr/>
        <p:txBody>
          <a:bodyPr/>
          <a:lstStyle/>
          <a:p>
            <a:fld id="{F46C79FD-C571-418B-AB0F-5EE936C85276}" type="slidenum">
              <a:rPr lang="en-GB" smtClean="0"/>
              <a:t>13</a:t>
            </a:fld>
            <a:endParaRPr lang="en-GB"/>
          </a:p>
        </p:txBody>
      </p:sp>
    </p:spTree>
    <p:extLst>
      <p:ext uri="{BB962C8B-B14F-4D97-AF65-F5344CB8AC3E}">
        <p14:creationId xmlns:p14="http://schemas.microsoft.com/office/powerpoint/2010/main" val="3678896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Focus on regulatory relief</a:t>
            </a:r>
          </a:p>
        </p:txBody>
      </p:sp>
      <p:sp>
        <p:nvSpPr>
          <p:cNvPr id="16" name="Textfeld 12">
            <a:extLst>
              <a:ext uri="{FF2B5EF4-FFF2-40B4-BE49-F238E27FC236}">
                <a16:creationId xmlns:a16="http://schemas.microsoft.com/office/drawing/2014/main" id="{1E467EB4-965D-4AFA-B33D-01C6390665CE}"/>
              </a:ext>
            </a:extLst>
          </p:cNvPr>
          <p:cNvSpPr txBox="1"/>
          <p:nvPr/>
        </p:nvSpPr>
        <p:spPr>
          <a:xfrm>
            <a:off x="4296339" y="5080361"/>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kumimoji="0" lang="en-GB" sz="1000" b="1" i="0" u="none" strike="noStrike" cap="none" spc="0" normalizeH="0" baseline="0" dirty="0">
                <a:ln>
                  <a:noFill/>
                </a:ln>
                <a:solidFill>
                  <a:srgbClr val="535353"/>
                </a:solidFill>
                <a:effectLst/>
                <a:uFillTx/>
                <a:latin typeface="+mj-lt"/>
                <a:ea typeface="Calibri"/>
                <a:cs typeface="Calibri"/>
                <a:sym typeface="Calibri"/>
              </a:rPr>
              <a:t>Representative</a:t>
            </a:r>
            <a:r>
              <a:rPr kumimoji="0" lang="en-GB" sz="1000" b="1" i="0" u="none" strike="noStrike" cap="none" spc="0" normalizeH="0" dirty="0">
                <a:ln>
                  <a:noFill/>
                </a:ln>
                <a:solidFill>
                  <a:srgbClr val="535353"/>
                </a:solidFill>
                <a:effectLst/>
                <a:uFillTx/>
                <a:latin typeface="+mj-lt"/>
                <a:ea typeface="Calibri"/>
                <a:cs typeface="Calibri"/>
                <a:sym typeface="Calibri"/>
              </a:rPr>
              <a:t> of the Regional EMAS Competent Body of Catalonia </a:t>
            </a:r>
            <a:r>
              <a:rPr kumimoji="0" lang="en-GB" sz="1000" b="1" i="0" u="none" strike="noStrike" cap="none" spc="0" normalizeH="0" baseline="0" dirty="0">
                <a:ln>
                  <a:noFill/>
                </a:ln>
                <a:solidFill>
                  <a:srgbClr val="535353"/>
                </a:solidFill>
                <a:effectLst/>
                <a:uFillTx/>
                <a:latin typeface="Calibri"/>
                <a:ea typeface="Calibri"/>
                <a:cs typeface="Calibri"/>
                <a:sym typeface="Calibri"/>
              </a:rPr>
              <a:t>–</a:t>
            </a:r>
          </a:p>
        </p:txBody>
      </p:sp>
      <p:sp>
        <p:nvSpPr>
          <p:cNvPr id="17" name="Text Placeholder 2">
            <a:extLst>
              <a:ext uri="{FF2B5EF4-FFF2-40B4-BE49-F238E27FC236}">
                <a16:creationId xmlns:a16="http://schemas.microsoft.com/office/drawing/2014/main" id="{0A2974C2-C633-4F6F-A7B1-D924EAE5EC61}"/>
              </a:ext>
            </a:extLst>
          </p:cNvPr>
          <p:cNvSpPr txBox="1">
            <a:spLocks/>
          </p:cNvSpPr>
          <p:nvPr/>
        </p:nvSpPr>
        <p:spPr>
          <a:xfrm>
            <a:off x="2147139" y="1340557"/>
            <a:ext cx="7897721" cy="2357694"/>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r>
              <a:rPr lang="en-GB" sz="1600" b="0" dirty="0">
                <a:latin typeface="+mj-lt"/>
              </a:rPr>
              <a:t>The evaluation of the EMAS regulation in 2017 (</a:t>
            </a:r>
            <a:r>
              <a:rPr lang="en-GB" sz="1600" b="0" dirty="0">
                <a:latin typeface="+mj-lt"/>
                <a:hlinkClick r:id="rId2"/>
              </a:rPr>
              <a:t>Fitness Check</a:t>
            </a:r>
            <a:r>
              <a:rPr lang="en-GB" sz="1600" b="0" dirty="0">
                <a:latin typeface="+mj-lt"/>
              </a:rPr>
              <a:t>) highlighted that the highest EMAS uptake is achieved when Member States are successful in integrating EMAS into their environmental policy framework and </a:t>
            </a:r>
            <a:r>
              <a:rPr lang="en-GB" sz="1600" dirty="0">
                <a:latin typeface="+mj-lt"/>
              </a:rPr>
              <a:t>implementing regulatory relief</a:t>
            </a:r>
            <a:r>
              <a:rPr lang="en-GB" sz="1600" b="0" dirty="0">
                <a:latin typeface="+mj-lt"/>
              </a:rPr>
              <a:t>. </a:t>
            </a:r>
          </a:p>
          <a:p>
            <a:pPr algn="l"/>
            <a:r>
              <a:rPr lang="en-GB" sz="1600" b="0" dirty="0">
                <a:latin typeface="+mj-lt"/>
              </a:rPr>
              <a:t>EMAS-registered organisations expect to benefit from regulatory relief, tax breaks or facilitated access to public procurement as a reward for their performance improvement and for their transparent and validated environmental reporting.</a:t>
            </a:r>
          </a:p>
          <a:p>
            <a:pPr algn="l"/>
            <a:r>
              <a:rPr lang="en-GB" sz="1600" b="0" dirty="0">
                <a:latin typeface="+mj-lt"/>
              </a:rPr>
              <a:t>Regulatory relief can </a:t>
            </a:r>
            <a:r>
              <a:rPr lang="en-GB" sz="1600" dirty="0">
                <a:latin typeface="+mj-lt"/>
              </a:rPr>
              <a:t>save time </a:t>
            </a:r>
            <a:r>
              <a:rPr lang="en-GB" sz="1600" b="0" dirty="0">
                <a:latin typeface="+mj-lt"/>
              </a:rPr>
              <a:t>for public authorities and is justified because of EMAS’ unique features. </a:t>
            </a:r>
            <a:endParaRPr lang="en-GB" b="0" dirty="0">
              <a:latin typeface="+mj-lt"/>
            </a:endParaRPr>
          </a:p>
          <a:p>
            <a:pPr marL="0" indent="0" algn="l">
              <a:buNone/>
            </a:pPr>
            <a:endParaRPr lang="en-GB" b="0" dirty="0"/>
          </a:p>
        </p:txBody>
      </p:sp>
      <p:sp>
        <p:nvSpPr>
          <p:cNvPr id="31" name="Textfeld 11">
            <a:extLst>
              <a:ext uri="{FF2B5EF4-FFF2-40B4-BE49-F238E27FC236}">
                <a16:creationId xmlns:a16="http://schemas.microsoft.com/office/drawing/2014/main" id="{CCF2F733-11AA-40D2-98FA-8047FEE1CCFE}"/>
              </a:ext>
            </a:extLst>
          </p:cNvPr>
          <p:cNvSpPr txBox="1"/>
          <p:nvPr/>
        </p:nvSpPr>
        <p:spPr>
          <a:xfrm>
            <a:off x="3025833" y="4023986"/>
            <a:ext cx="6742506" cy="1056375"/>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60000" tIns="45718" rIns="360000" bIns="46800" numCol="1" spcCol="38100" rtlCol="0" anchor="ctr">
            <a:noAutofit/>
          </a:bodyPr>
          <a:lstStyle/>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“EMAS organisations tend to have better prepared documentation and</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evidence of compliance, so the renewal procedures of authorisation </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require less time and therefore less work on the part of the </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rPr>
              <a:t>administration</a:t>
            </a:r>
            <a:r>
              <a:rPr kumimoji="0" lang="en-GB" sz="1500" i="1" u="none" strike="noStrike" cap="none" spc="0" normalizeH="0" dirty="0">
                <a:ln>
                  <a:noFill/>
                </a:ln>
                <a:solidFill>
                  <a:schemeClr val="bg1"/>
                </a:solidFill>
                <a:effectLst/>
                <a:uFillTx/>
                <a:latin typeface="Calibri"/>
                <a:ea typeface="Calibri"/>
                <a:cs typeface="Calibri"/>
                <a:sym typeface="Calibri"/>
              </a:rPr>
              <a:t>”</a:t>
            </a:r>
            <a:endParaRPr kumimoji="0" lang="en-GB" sz="1500" i="1" u="none" strike="noStrike" cap="none" spc="0" normalizeH="0" baseline="0" dirty="0">
              <a:ln>
                <a:noFill/>
              </a:ln>
              <a:solidFill>
                <a:schemeClr val="bg1"/>
              </a:solidFill>
              <a:effectLst/>
              <a:uFillTx/>
              <a:latin typeface="Calibri"/>
              <a:ea typeface="Calibri"/>
              <a:cs typeface="Calibri"/>
              <a:sym typeface="Calibri"/>
            </a:endParaRPr>
          </a:p>
        </p:txBody>
      </p:sp>
      <p:sp>
        <p:nvSpPr>
          <p:cNvPr id="32" name="Text Placeholder 2">
            <a:extLst>
              <a:ext uri="{FF2B5EF4-FFF2-40B4-BE49-F238E27FC236}">
                <a16:creationId xmlns:a16="http://schemas.microsoft.com/office/drawing/2014/main" id="{4DE0D7B8-258A-4682-B737-C0DAD6A86F85}"/>
              </a:ext>
            </a:extLst>
          </p:cNvPr>
          <p:cNvSpPr txBox="1">
            <a:spLocks/>
          </p:cNvSpPr>
          <p:nvPr/>
        </p:nvSpPr>
        <p:spPr>
          <a:xfrm>
            <a:off x="2147139" y="5568081"/>
            <a:ext cx="7621200" cy="573763"/>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buFont typeface="Symbol" pitchFamily="18" charset="2"/>
              <a:buChar char="Þ"/>
            </a:pPr>
            <a:r>
              <a:rPr lang="en-GB" sz="1500" dirty="0">
                <a:latin typeface="+mj-lt"/>
              </a:rPr>
              <a:t> 80% of organisations  agree that regulatory relief could become a strong incentive to obtain or maintain the EMAS registration if policy makers increased their numbers *</a:t>
            </a:r>
          </a:p>
        </p:txBody>
      </p:sp>
      <p:sp>
        <p:nvSpPr>
          <p:cNvPr id="33" name="TextBox 5">
            <a:extLst>
              <a:ext uri="{FF2B5EF4-FFF2-40B4-BE49-F238E27FC236}">
                <a16:creationId xmlns:a16="http://schemas.microsoft.com/office/drawing/2014/main" id="{74918B88-41D8-4440-810B-616D8EAFBBC3}"/>
              </a:ext>
            </a:extLst>
          </p:cNvPr>
          <p:cNvSpPr txBox="1"/>
          <p:nvPr/>
        </p:nvSpPr>
        <p:spPr>
          <a:xfrm>
            <a:off x="6990633" y="6218957"/>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3"/>
              </a:rPr>
              <a:t>RAVE Study</a:t>
            </a:r>
            <a:r>
              <a:rPr kumimoji="0" lang="en-GB" sz="1050" b="0" i="0" u="none" strike="noStrike" cap="none" spc="0" normalizeH="0" dirty="0">
                <a:ln>
                  <a:noFill/>
                </a:ln>
                <a:solidFill>
                  <a:srgbClr val="535353"/>
                </a:solidFill>
                <a:effectLst/>
                <a:uFillTx/>
                <a:latin typeface="+mj-lt"/>
                <a:ea typeface="Calibri"/>
                <a:cs typeface="Calibri"/>
                <a:sym typeface="Calibri"/>
              </a:rPr>
              <a:t>,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9C0AC476-7FA6-42F9-8083-DBA5E3C190B7}"/>
              </a:ext>
            </a:extLst>
          </p:cNvPr>
          <p:cNvSpPr>
            <a:spLocks noGrp="1"/>
          </p:cNvSpPr>
          <p:nvPr>
            <p:ph type="sldNum" sz="quarter" idx="12"/>
          </p:nvPr>
        </p:nvSpPr>
        <p:spPr/>
        <p:txBody>
          <a:bodyPr/>
          <a:lstStyle/>
          <a:p>
            <a:fld id="{F46C79FD-C571-418B-AB0F-5EE936C85276}" type="slidenum">
              <a:rPr lang="en-GB" smtClean="0"/>
              <a:t>14</a:t>
            </a:fld>
            <a:endParaRPr lang="en-GB"/>
          </a:p>
        </p:txBody>
      </p:sp>
    </p:spTree>
    <p:extLst>
      <p:ext uri="{BB962C8B-B14F-4D97-AF65-F5344CB8AC3E}">
        <p14:creationId xmlns:p14="http://schemas.microsoft.com/office/powerpoint/2010/main" val="364155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Examples of regulatory relief</a:t>
            </a:r>
          </a:p>
        </p:txBody>
      </p:sp>
      <p:graphicFrame>
        <p:nvGraphicFramePr>
          <p:cNvPr id="8" name="Table 77">
            <a:extLst>
              <a:ext uri="{FF2B5EF4-FFF2-40B4-BE49-F238E27FC236}">
                <a16:creationId xmlns:a16="http://schemas.microsoft.com/office/drawing/2014/main" id="{94BBBD16-AE78-441E-94F1-8B32FDE33E1B}"/>
              </a:ext>
            </a:extLst>
          </p:cNvPr>
          <p:cNvGraphicFramePr/>
          <p:nvPr>
            <p:extLst>
              <p:ext uri="{D42A27DB-BD31-4B8C-83A1-F6EECF244321}">
                <p14:modId xmlns:p14="http://schemas.microsoft.com/office/powerpoint/2010/main" val="1075894020"/>
              </p:ext>
            </p:extLst>
          </p:nvPr>
        </p:nvGraphicFramePr>
        <p:xfrm>
          <a:off x="970722" y="2072889"/>
          <a:ext cx="8988287" cy="4010166"/>
        </p:xfrm>
        <a:graphic>
          <a:graphicData uri="http://schemas.openxmlformats.org/drawingml/2006/table">
            <a:tbl>
              <a:tblPr firstRow="1" bandRow="1"/>
              <a:tblGrid>
                <a:gridCol w="1094440">
                  <a:extLst>
                    <a:ext uri="{9D8B030D-6E8A-4147-A177-3AD203B41FA5}">
                      <a16:colId xmlns:a16="http://schemas.microsoft.com/office/drawing/2014/main" val="20000"/>
                    </a:ext>
                  </a:extLst>
                </a:gridCol>
                <a:gridCol w="1582307">
                  <a:extLst>
                    <a:ext uri="{9D8B030D-6E8A-4147-A177-3AD203B41FA5}">
                      <a16:colId xmlns:a16="http://schemas.microsoft.com/office/drawing/2014/main" val="20001"/>
                    </a:ext>
                  </a:extLst>
                </a:gridCol>
                <a:gridCol w="6311540">
                  <a:extLst>
                    <a:ext uri="{9D8B030D-6E8A-4147-A177-3AD203B41FA5}">
                      <a16:colId xmlns:a16="http://schemas.microsoft.com/office/drawing/2014/main" val="20002"/>
                    </a:ext>
                  </a:extLst>
                </a:gridCol>
              </a:tblGrid>
              <a:tr h="470318">
                <a:tc>
                  <a:txBody>
                    <a:bodyPr/>
                    <a:lstStyle/>
                    <a:p>
                      <a:pPr lvl="0" algn="ctr">
                        <a:defRPr sz="1800" b="0"/>
                      </a:pPr>
                      <a:r>
                        <a:rPr lang="de-DE" sz="1400" b="1" i="0" dirty="0">
                          <a:solidFill>
                            <a:schemeClr val="bg1"/>
                          </a:solidFill>
                        </a:rPr>
                        <a:t>Member State</a:t>
                      </a:r>
                      <a:endParaRPr sz="1400" b="1" i="0" dirty="0">
                        <a:solidFill>
                          <a:schemeClr val="bg1"/>
                        </a:solidFill>
                      </a:endParaRPr>
                    </a:p>
                  </a:txBody>
                  <a:tcPr marL="53482" marR="53482" marT="53482" marB="53482" anchor="ctr" horzOverflow="overflow">
                    <a:solidFill>
                      <a:srgbClr val="0F5494"/>
                    </a:solidFill>
                  </a:tcPr>
                </a:tc>
                <a:tc>
                  <a:txBody>
                    <a:bodyPr/>
                    <a:lstStyle/>
                    <a:p>
                      <a:pPr lvl="0" algn="ctr">
                        <a:defRPr sz="1800" b="0"/>
                      </a:pPr>
                      <a:r>
                        <a:rPr sz="1400" b="1" i="0" dirty="0">
                          <a:solidFill>
                            <a:schemeClr val="bg1"/>
                          </a:solidFill>
                        </a:rPr>
                        <a:t>Measure</a:t>
                      </a:r>
                    </a:p>
                  </a:txBody>
                  <a:tcPr marL="53482" marR="53482" marT="53482" marB="53482" anchor="ctr" horzOverflow="overflow">
                    <a:solidFill>
                      <a:srgbClr val="0F5494"/>
                    </a:solidFill>
                  </a:tcPr>
                </a:tc>
                <a:tc>
                  <a:txBody>
                    <a:bodyPr/>
                    <a:lstStyle/>
                    <a:p>
                      <a:pPr lvl="0" algn="ctr">
                        <a:defRPr sz="1800" b="0"/>
                      </a:pPr>
                      <a:r>
                        <a:rPr lang="de-DE" sz="1400" b="1" i="0" dirty="0">
                          <a:solidFill>
                            <a:schemeClr val="bg1"/>
                          </a:solidFill>
                        </a:rPr>
                        <a:t>Description</a:t>
                      </a:r>
                      <a:endParaRPr sz="1400" b="1" i="0" dirty="0">
                        <a:solidFill>
                          <a:schemeClr val="bg1"/>
                        </a:solidFill>
                      </a:endParaRPr>
                    </a:p>
                  </a:txBody>
                  <a:tcPr marL="53482" marR="53482" marT="53482" marB="53482" anchor="ctr" horzOverflow="overflow">
                    <a:solidFill>
                      <a:srgbClr val="0F5494"/>
                    </a:solidFill>
                  </a:tcPr>
                </a:tc>
                <a:extLst>
                  <a:ext uri="{0D108BD9-81ED-4DB2-BD59-A6C34878D82A}">
                    <a16:rowId xmlns:a16="http://schemas.microsoft.com/office/drawing/2014/main" val="10000"/>
                  </a:ext>
                </a:extLst>
              </a:tr>
              <a:tr h="1360794">
                <a:tc>
                  <a:txBody>
                    <a:bodyPr/>
                    <a:lstStyle/>
                    <a:p>
                      <a:pPr lvl="0" algn="ctr">
                        <a:defRPr sz="1800" b="0" i="0"/>
                      </a:pPr>
                      <a:r>
                        <a:rPr lang="en-GB" sz="1400" b="1" noProof="0" dirty="0">
                          <a:solidFill>
                            <a:srgbClr val="535353"/>
                          </a:solidFill>
                        </a:rPr>
                        <a:t>Spain, Catalonia</a:t>
                      </a:r>
                    </a:p>
                  </a:txBody>
                  <a:tcPr marL="53482" marR="53482" marT="53482" marB="53482" anchor="ctr" horzOverflow="overflow">
                    <a:solidFill>
                      <a:srgbClr val="F2F2F2"/>
                    </a:solidFill>
                  </a:tcPr>
                </a:tc>
                <a:tc>
                  <a:txBody>
                    <a:bodyPr/>
                    <a:lstStyle/>
                    <a:p>
                      <a:pPr lvl="0" indent="0" algn="ctr">
                        <a:defRPr sz="1800" b="0" i="0"/>
                      </a:pPr>
                      <a:r>
                        <a:rPr lang="en-GB" sz="1400" b="1" noProof="0" dirty="0"/>
                        <a:t>Reduction</a:t>
                      </a:r>
                      <a:r>
                        <a:rPr lang="en-GB" sz="1400" b="1" baseline="0" noProof="0" dirty="0"/>
                        <a:t> of inspections</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0" i="0" dirty="0"/>
                        <a:t>The Directive 2010/75 EU related to Industrial Emissions (IED) identifies EMAS as one criterion for evaluating companies’ environmental impact. Catalonia</a:t>
                      </a:r>
                      <a:r>
                        <a:rPr lang="en-GB" sz="1400" b="0" i="0" baseline="0" dirty="0"/>
                        <a:t> divides organisations into 3 groups that determines the frequency of inspections. EMAS organisations are seen as low risk and do not have to submit to periodic controls, but the EMAS verifier must perform a specific check and submit it to authorities, to substitute inspection.  </a:t>
                      </a:r>
                      <a:endParaRPr lang="en-GB" sz="1400" b="0" i="0" dirty="0"/>
                    </a:p>
                  </a:txBody>
                  <a:tcPr marL="53482" marR="53482" marT="53482" marB="53482" anchor="ctr" horzOverflow="overflow">
                    <a:solidFill>
                      <a:srgbClr val="F2F2F2"/>
                    </a:solidFill>
                  </a:tcPr>
                </a:tc>
                <a:extLst>
                  <a:ext uri="{0D108BD9-81ED-4DB2-BD59-A6C34878D82A}">
                    <a16:rowId xmlns:a16="http://schemas.microsoft.com/office/drawing/2014/main" val="10001"/>
                  </a:ext>
                </a:extLst>
              </a:tr>
              <a:tr h="596199">
                <a:tc>
                  <a:txBody>
                    <a:bodyPr/>
                    <a:lstStyle/>
                    <a:p>
                      <a:pPr marL="82550" lvl="1" indent="-82550" algn="ctr">
                        <a:defRPr sz="1800" b="0" i="0"/>
                      </a:pPr>
                      <a:r>
                        <a:rPr lang="en-GB" sz="1400" b="1" noProof="0" dirty="0">
                          <a:solidFill>
                            <a:srgbClr val="535353"/>
                          </a:solidFill>
                        </a:rPr>
                        <a:t>Austria</a:t>
                      </a:r>
                    </a:p>
                  </a:txBody>
                  <a:tcPr marL="53482" marR="53482" marT="53482" marB="53482" anchor="ctr" horzOverflow="overflow">
                    <a:solidFill>
                      <a:srgbClr val="F2F2F2"/>
                    </a:solidFill>
                  </a:tcPr>
                </a:tc>
                <a:tc>
                  <a:txBody>
                    <a:bodyPr/>
                    <a:lstStyle/>
                    <a:p>
                      <a:pPr marL="0" lvl="1" indent="0" algn="ctr">
                        <a:defRPr sz="1800" b="0" i="0"/>
                      </a:pPr>
                      <a:r>
                        <a:rPr lang="en-GB" sz="1400" b="1" noProof="0" dirty="0"/>
                        <a:t>Green Public Procurement</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algn="l"/>
                      <a:r>
                        <a:rPr lang="en-GB" sz="1400" b="0" i="0" dirty="0">
                          <a:solidFill>
                            <a:srgbClr val="535353"/>
                          </a:solidFill>
                          <a:latin typeface="+mj-lt"/>
                          <a:ea typeface="Calibri"/>
                          <a:cs typeface="Calibri"/>
                          <a:sym typeface="Calibri"/>
                        </a:rPr>
                        <a:t>The Federal Procurement Agency takes</a:t>
                      </a:r>
                      <a:r>
                        <a:rPr lang="en-GB" sz="1400" b="0" i="0" baseline="0" dirty="0">
                          <a:solidFill>
                            <a:srgbClr val="535353"/>
                          </a:solidFill>
                          <a:latin typeface="+mj-lt"/>
                          <a:ea typeface="Calibri"/>
                          <a:cs typeface="Calibri"/>
                          <a:sym typeface="Calibri"/>
                        </a:rPr>
                        <a:t> EMAS into account when assessing bids for cleaning and waste management services. Organisations receive extra points. </a:t>
                      </a:r>
                      <a:endParaRPr lang="en-GB" sz="1400" b="0" i="0" dirty="0">
                        <a:solidFill>
                          <a:srgbClr val="535353"/>
                        </a:solidFill>
                        <a:latin typeface="+mj-lt"/>
                        <a:ea typeface="Calibri"/>
                        <a:cs typeface="Calibri"/>
                        <a:sym typeface="Calibri"/>
                      </a:endParaRPr>
                    </a:p>
                  </a:txBody>
                  <a:tcPr marL="53482" marR="53482" marT="53482" marB="53482" anchor="ctr" horzOverflow="overflow">
                    <a:solidFill>
                      <a:srgbClr val="F2F2F2"/>
                    </a:solidFill>
                  </a:tcPr>
                </a:tc>
                <a:extLst>
                  <a:ext uri="{0D108BD9-81ED-4DB2-BD59-A6C34878D82A}">
                    <a16:rowId xmlns:a16="http://schemas.microsoft.com/office/drawing/2014/main" val="10002"/>
                  </a:ext>
                </a:extLst>
              </a:tr>
              <a:tr h="737032">
                <a:tc>
                  <a:txBody>
                    <a:bodyPr/>
                    <a:lstStyle/>
                    <a:p>
                      <a:pPr lvl="0" algn="ctr">
                        <a:defRPr sz="1800" b="0" i="0"/>
                      </a:pPr>
                      <a:r>
                        <a:rPr lang="en-GB" sz="1400" b="1" noProof="0" dirty="0">
                          <a:solidFill>
                            <a:srgbClr val="535353"/>
                          </a:solidFill>
                        </a:rPr>
                        <a:t>Germany</a:t>
                      </a:r>
                    </a:p>
                  </a:txBody>
                  <a:tcPr marL="53482" marR="53482" marT="53482" marB="53482" anchor="ctr" horzOverflow="overflow">
                    <a:solidFill>
                      <a:srgbClr val="F2F2F2"/>
                    </a:solidFill>
                  </a:tcPr>
                </a:tc>
                <a:tc>
                  <a:txBody>
                    <a:bodyPr/>
                    <a:lstStyle/>
                    <a:p>
                      <a:pPr lvl="0" indent="0" algn="ctr">
                        <a:defRPr sz="1800" b="0" i="0"/>
                      </a:pPr>
                      <a:r>
                        <a:rPr lang="en-GB" sz="1400" b="1" noProof="0" dirty="0"/>
                        <a:t>Reduction of inspections</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algn="l"/>
                      <a:r>
                        <a:rPr lang="en-GB" sz="1400" b="0" i="0" dirty="0">
                          <a:solidFill>
                            <a:srgbClr val="535353"/>
                          </a:solidFill>
                          <a:latin typeface="+mj-lt"/>
                          <a:ea typeface="Calibri"/>
                          <a:cs typeface="Calibri"/>
                          <a:sym typeface="Calibri"/>
                        </a:rPr>
                        <a:t>Transposing the EU Energy Efficiency Directive, Germany introduced a new</a:t>
                      </a:r>
                      <a:r>
                        <a:rPr lang="en-GB" sz="1400" b="0" i="0" baseline="0" dirty="0">
                          <a:solidFill>
                            <a:srgbClr val="535353"/>
                          </a:solidFill>
                          <a:latin typeface="+mj-lt"/>
                          <a:ea typeface="Calibri"/>
                          <a:cs typeface="Calibri"/>
                          <a:sym typeface="Calibri"/>
                        </a:rPr>
                        <a:t> </a:t>
                      </a:r>
                      <a:r>
                        <a:rPr lang="en-GB" sz="1400" b="0" i="0" dirty="0">
                          <a:solidFill>
                            <a:srgbClr val="535353"/>
                          </a:solidFill>
                          <a:latin typeface="+mj-lt"/>
                          <a:ea typeface="Calibri"/>
                          <a:cs typeface="Calibri"/>
                          <a:sym typeface="Calibri"/>
                        </a:rPr>
                        <a:t>obligation for large companies to conduct an energy audit every four years. EMAS-registered or ISO 5001-certified organisations are exempted. </a:t>
                      </a:r>
                    </a:p>
                  </a:txBody>
                  <a:tcPr marL="53482" marR="53482" marT="53482" marB="53482" anchor="ctr" horzOverflow="overflow">
                    <a:solidFill>
                      <a:srgbClr val="F2F2F2"/>
                    </a:solidFill>
                  </a:tcPr>
                </a:tc>
                <a:extLst>
                  <a:ext uri="{0D108BD9-81ED-4DB2-BD59-A6C34878D82A}">
                    <a16:rowId xmlns:a16="http://schemas.microsoft.com/office/drawing/2014/main" val="10003"/>
                  </a:ext>
                </a:extLst>
              </a:tr>
              <a:tr h="595270">
                <a:tc>
                  <a:txBody>
                    <a:bodyPr/>
                    <a:lstStyle/>
                    <a:p>
                      <a:pPr lvl="0" algn="ctr">
                        <a:defRPr sz="1800" b="0" i="0"/>
                      </a:pPr>
                      <a:r>
                        <a:rPr lang="en-GB" sz="1400" b="1" noProof="0" dirty="0">
                          <a:solidFill>
                            <a:srgbClr val="535353"/>
                          </a:solidFill>
                        </a:rPr>
                        <a:t>Greece</a:t>
                      </a:r>
                    </a:p>
                  </a:txBody>
                  <a:tcPr marL="53482" marR="53482" marT="53482" marB="53482" anchor="ctr" horzOverflow="overflow">
                    <a:solidFill>
                      <a:srgbClr val="F2F2F2"/>
                    </a:solidFill>
                  </a:tcPr>
                </a:tc>
                <a:tc>
                  <a:txBody>
                    <a:bodyPr/>
                    <a:lstStyle/>
                    <a:p>
                      <a:pPr lvl="0" indent="0" algn="ctr">
                        <a:defRPr sz="1800" b="0" i="0"/>
                      </a:pPr>
                      <a:r>
                        <a:rPr lang="en-GB" sz="1400" b="1" noProof="0" dirty="0"/>
                        <a:t>Reduction of fees</a:t>
                      </a:r>
                      <a:endParaRPr lang="en-GB" sz="1400" b="1" noProof="0" dirty="0">
                        <a:solidFill>
                          <a:srgbClr val="535353"/>
                        </a:solidFill>
                      </a:endParaRPr>
                    </a:p>
                  </a:txBody>
                  <a:tcPr marL="53482" marR="53482" marT="53482" marB="53482" anchor="ctr" horzOverflow="overflow">
                    <a:solidFill>
                      <a:srgbClr val="F2F2F2"/>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0" i="0" dirty="0">
                          <a:solidFill>
                            <a:srgbClr val="535353"/>
                          </a:solidFill>
                          <a:latin typeface="+mj-lt"/>
                          <a:ea typeface="Calibri"/>
                          <a:cs typeface="Calibri"/>
                          <a:sym typeface="Calibri"/>
                        </a:rPr>
                        <a:t>Companies that manage hazardous waste and are EMAS-registered receive a 50 % reduction on the required insurance fee for environmental remediation.</a:t>
                      </a:r>
                    </a:p>
                  </a:txBody>
                  <a:tcPr marL="53482" marR="53482" marT="53482" marB="53482" anchor="ctr" horzOverflow="overflow">
                    <a:solidFill>
                      <a:srgbClr val="F2F2F2"/>
                    </a:solidFill>
                  </a:tcPr>
                </a:tc>
                <a:extLst>
                  <a:ext uri="{0D108BD9-81ED-4DB2-BD59-A6C34878D82A}">
                    <a16:rowId xmlns:a16="http://schemas.microsoft.com/office/drawing/2014/main" val="10004"/>
                  </a:ext>
                </a:extLst>
              </a:tr>
            </a:tbl>
          </a:graphicData>
        </a:graphic>
      </p:graphicFrame>
      <p:sp>
        <p:nvSpPr>
          <p:cNvPr id="9" name="Text Placeholder 2">
            <a:extLst>
              <a:ext uri="{FF2B5EF4-FFF2-40B4-BE49-F238E27FC236}">
                <a16:creationId xmlns:a16="http://schemas.microsoft.com/office/drawing/2014/main" id="{BA778395-2726-4A85-8205-59AFFC19E7DB}"/>
              </a:ext>
            </a:extLst>
          </p:cNvPr>
          <p:cNvSpPr txBox="1">
            <a:spLocks/>
          </p:cNvSpPr>
          <p:nvPr/>
        </p:nvSpPr>
        <p:spPr>
          <a:xfrm>
            <a:off x="1814344" y="1435284"/>
            <a:ext cx="8136093" cy="637602"/>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lvl="0" indent="0" algn="l">
              <a:buNone/>
            </a:pPr>
            <a:r>
              <a:rPr lang="en-GB" b="0" dirty="0">
                <a:solidFill>
                  <a:schemeClr val="tx1"/>
                </a:solidFill>
                <a:latin typeface="+mj-lt"/>
              </a:rPr>
              <a:t>A </a:t>
            </a:r>
            <a:r>
              <a:rPr lang="en-GB" b="0" dirty="0">
                <a:solidFill>
                  <a:schemeClr val="tx1"/>
                </a:solidFill>
                <a:latin typeface="+mj-lt"/>
                <a:hlinkClick r:id="rId2"/>
              </a:rPr>
              <a:t>compendium</a:t>
            </a:r>
            <a:r>
              <a:rPr lang="en-GB" b="0" dirty="0">
                <a:solidFill>
                  <a:schemeClr val="tx1"/>
                </a:solidFill>
                <a:latin typeface="+mj-lt"/>
              </a:rPr>
              <a:t> of existing support measures in the Member States presents instruments used by Member States to promote EMAS, including regulatory relief: </a:t>
            </a:r>
          </a:p>
        </p:txBody>
      </p:sp>
      <p:sp>
        <p:nvSpPr>
          <p:cNvPr id="2" name="Slide Number Placeholder 1">
            <a:extLst>
              <a:ext uri="{FF2B5EF4-FFF2-40B4-BE49-F238E27FC236}">
                <a16:creationId xmlns:a16="http://schemas.microsoft.com/office/drawing/2014/main" id="{7E1D18A8-2F47-4074-8558-9F8DA3B770C7}"/>
              </a:ext>
            </a:extLst>
          </p:cNvPr>
          <p:cNvSpPr>
            <a:spLocks noGrp="1"/>
          </p:cNvSpPr>
          <p:nvPr>
            <p:ph type="sldNum" sz="quarter" idx="12"/>
          </p:nvPr>
        </p:nvSpPr>
        <p:spPr/>
        <p:txBody>
          <a:bodyPr/>
          <a:lstStyle/>
          <a:p>
            <a:fld id="{F46C79FD-C571-418B-AB0F-5EE936C85276}" type="slidenum">
              <a:rPr lang="en-GB" smtClean="0"/>
              <a:t>15</a:t>
            </a:fld>
            <a:endParaRPr lang="en-GB"/>
          </a:p>
        </p:txBody>
      </p:sp>
    </p:spTree>
    <p:extLst>
      <p:ext uri="{BB962C8B-B14F-4D97-AF65-F5344CB8AC3E}">
        <p14:creationId xmlns:p14="http://schemas.microsoft.com/office/powerpoint/2010/main" val="360051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24188" y="1073682"/>
            <a:ext cx="10515600" cy="782357"/>
          </a:xfrm>
        </p:spPr>
        <p:txBody>
          <a:bodyPr/>
          <a:lstStyle/>
          <a:p>
            <a:r>
              <a:rPr lang="en-GB" dirty="0"/>
              <a:t>Reducing inspections related to industrial emissions</a:t>
            </a:r>
          </a:p>
        </p:txBody>
      </p:sp>
      <p:sp>
        <p:nvSpPr>
          <p:cNvPr id="14" name="Textfeld 13">
            <a:extLst>
              <a:ext uri="{FF2B5EF4-FFF2-40B4-BE49-F238E27FC236}">
                <a16:creationId xmlns:a16="http://schemas.microsoft.com/office/drawing/2014/main" id="{E9C10519-990A-4857-B178-39CA405D74E7}"/>
              </a:ext>
            </a:extLst>
          </p:cNvPr>
          <p:cNvSpPr txBox="1"/>
          <p:nvPr/>
        </p:nvSpPr>
        <p:spPr>
          <a:xfrm>
            <a:off x="2330098" y="5740650"/>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mj-lt"/>
                <a:ea typeface="Calibri"/>
                <a:cs typeface="Calibri"/>
                <a:sym typeface="Calibri"/>
              </a:rPr>
              <a:t>                            For more information, see </a:t>
            </a:r>
            <a:r>
              <a:rPr lang="en-GB" sz="1500" dirty="0">
                <a:solidFill>
                  <a:srgbClr val="535353"/>
                </a:solidFill>
                <a:latin typeface="+mj-lt"/>
                <a:ea typeface="Calibri"/>
                <a:cs typeface="Calibri"/>
                <a:sym typeface="Calibri"/>
                <a:hlinkClick r:id="rId2"/>
              </a:rPr>
              <a:t>EMAS compendium</a:t>
            </a:r>
            <a:r>
              <a:rPr lang="en-GB" sz="1500" dirty="0">
                <a:solidFill>
                  <a:srgbClr val="535353"/>
                </a:solidFill>
                <a:latin typeface="+mj-lt"/>
                <a:ea typeface="Calibri"/>
                <a:cs typeface="Calibri"/>
                <a:sym typeface="Calibri"/>
              </a:rPr>
              <a:t>, </a:t>
            </a:r>
            <a:r>
              <a:rPr kumimoji="0" lang="en-GB" sz="1500" b="0" i="0" u="none" strike="noStrike" cap="none" spc="0" normalizeH="0" dirty="0">
                <a:ln>
                  <a:noFill/>
                </a:ln>
                <a:solidFill>
                  <a:srgbClr val="535353"/>
                </a:solidFill>
                <a:effectLst/>
                <a:uFillTx/>
                <a:latin typeface="+mj-lt"/>
                <a:ea typeface="Calibri"/>
                <a:cs typeface="Calibri"/>
                <a:sym typeface="Calibri"/>
              </a:rPr>
              <a:t>p. 16</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5" name="Shape 99">
            <a:extLst>
              <a:ext uri="{FF2B5EF4-FFF2-40B4-BE49-F238E27FC236}">
                <a16:creationId xmlns:a16="http://schemas.microsoft.com/office/drawing/2014/main" id="{3740A8BA-1D96-4695-A915-28A2C58AC191}"/>
              </a:ext>
            </a:extLst>
          </p:cNvPr>
          <p:cNvSpPr/>
          <p:nvPr/>
        </p:nvSpPr>
        <p:spPr>
          <a:xfrm>
            <a:off x="2120660" y="1931043"/>
            <a:ext cx="7950680" cy="2231376"/>
          </a:xfrm>
          <a:prstGeom prst="rect">
            <a:avLst/>
          </a:prstGeom>
          <a:ln w="12700">
            <a:miter lim="400000"/>
          </a:ln>
          <a:extLst>
            <a:ext uri="{C572A759-6A51-4108-AA02-DFA0A04FC94B}">
              <ma14:wrappingTextBoxFlag xmlns:ma14="http://schemas.microsoft.com/office/mac/drawingml/2011/main" xmlns="" val="1"/>
            </a:ext>
          </a:extLst>
        </p:spPr>
        <p:txBody>
          <a:bodyPr lIns="36000" tIns="46800" rIns="36000" bIns="46800"/>
          <a:lstStyle/>
          <a:p>
            <a:pPr marL="170434" indent="-170434">
              <a:spcBef>
                <a:spcPts val="1200"/>
              </a:spcBef>
              <a:buClr>
                <a:srgbClr val="535353"/>
              </a:buClr>
              <a:buSzPct val="100000"/>
              <a:buFont typeface="Arial"/>
              <a:buChar char="•"/>
            </a:pPr>
            <a:r>
              <a:rPr sz="1600" b="0" dirty="0"/>
              <a:t>Environmental impact determines frequency of inspections → </a:t>
            </a:r>
            <a:r>
              <a:rPr sz="1600" dirty="0"/>
              <a:t>EMAS may lead to less frequent inspections</a:t>
            </a:r>
            <a:r>
              <a:rPr lang="de-DE" sz="1600" b="0" dirty="0"/>
              <a:t>. </a:t>
            </a:r>
            <a:r>
              <a:rPr lang="en-GB" sz="1600" b="0" dirty="0"/>
              <a:t>This is the case in Germany, Italy, Malta, Poland and Spain. Several Member States have further </a:t>
            </a:r>
            <a:r>
              <a:rPr lang="en-GB" sz="1600" dirty="0"/>
              <a:t>lowered IED-related costs </a:t>
            </a:r>
            <a:r>
              <a:rPr lang="en-GB" sz="1600" b="0" dirty="0"/>
              <a:t>for EMAS-registered organisations.</a:t>
            </a:r>
          </a:p>
          <a:p>
            <a:pPr marL="170434" indent="-170434">
              <a:spcBef>
                <a:spcPts val="1200"/>
              </a:spcBef>
              <a:buClr>
                <a:srgbClr val="535353"/>
              </a:buClr>
              <a:buSzPct val="100000"/>
              <a:buFont typeface="Arial"/>
              <a:buChar char="•"/>
            </a:pPr>
            <a:r>
              <a:rPr lang="en-GB" sz="1600" b="0" dirty="0"/>
              <a:t>In Catalonia, EMAS-registered organisations have the least frequent inspections, even compared to organisations with other Environmental Management Systems such as ISO 14001.</a:t>
            </a:r>
          </a:p>
          <a:p>
            <a:pPr marL="170434" indent="-170434">
              <a:spcBef>
                <a:spcPts val="1200"/>
              </a:spcBef>
              <a:buClr>
                <a:srgbClr val="535353"/>
              </a:buClr>
              <a:buSzPct val="100000"/>
              <a:buFont typeface="Arial"/>
              <a:buChar char="•"/>
            </a:pPr>
            <a:r>
              <a:rPr lang="en-GB" sz="1600" b="0" dirty="0"/>
              <a:t>Authorities save resources due to ready data and guaranteed legal compliance.</a:t>
            </a:r>
          </a:p>
        </p:txBody>
      </p:sp>
      <p:sp>
        <p:nvSpPr>
          <p:cNvPr id="16" name="Textfeld 12">
            <a:extLst>
              <a:ext uri="{FF2B5EF4-FFF2-40B4-BE49-F238E27FC236}">
                <a16:creationId xmlns:a16="http://schemas.microsoft.com/office/drawing/2014/main" id="{F1F093FD-327D-4692-B6D5-E1A895B051FE}"/>
              </a:ext>
            </a:extLst>
          </p:cNvPr>
          <p:cNvSpPr txBox="1"/>
          <p:nvPr/>
        </p:nvSpPr>
        <p:spPr>
          <a:xfrm>
            <a:off x="4060808" y="5214033"/>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kumimoji="0" lang="en-GB" sz="1000" b="1" i="0" u="none" strike="noStrike" cap="none" spc="0" normalizeH="0" baseline="0" dirty="0">
                <a:ln>
                  <a:noFill/>
                </a:ln>
                <a:solidFill>
                  <a:srgbClr val="535353"/>
                </a:solidFill>
                <a:effectLst/>
                <a:uFillTx/>
                <a:latin typeface="+mj-lt"/>
                <a:ea typeface="Calibri"/>
                <a:cs typeface="Calibri"/>
                <a:sym typeface="Calibri"/>
              </a:rPr>
              <a:t>Representative</a:t>
            </a:r>
            <a:r>
              <a:rPr kumimoji="0" lang="en-GB" sz="1000" b="1" i="0" u="none" strike="noStrike" cap="none" spc="0" normalizeH="0" dirty="0">
                <a:ln>
                  <a:noFill/>
                </a:ln>
                <a:solidFill>
                  <a:srgbClr val="535353"/>
                </a:solidFill>
                <a:effectLst/>
                <a:uFillTx/>
                <a:latin typeface="+mj-lt"/>
                <a:ea typeface="Calibri"/>
                <a:cs typeface="Calibri"/>
                <a:sym typeface="Calibri"/>
              </a:rPr>
              <a:t> of the Regional EMAS Competent Body of Catalonia </a:t>
            </a:r>
            <a:r>
              <a:rPr kumimoji="0" lang="en-GB" sz="1000" b="1" i="0" u="none" strike="noStrike" cap="none" spc="0" normalizeH="0" baseline="0" dirty="0">
                <a:ln>
                  <a:noFill/>
                </a:ln>
                <a:solidFill>
                  <a:srgbClr val="535353"/>
                </a:solidFill>
                <a:effectLst/>
                <a:uFillTx/>
                <a:latin typeface="+mj-lt"/>
                <a:ea typeface="Calibri"/>
                <a:cs typeface="Calibri"/>
                <a:sym typeface="Calibri"/>
              </a:rPr>
              <a:t>–</a:t>
            </a:r>
          </a:p>
        </p:txBody>
      </p:sp>
      <p:sp>
        <p:nvSpPr>
          <p:cNvPr id="17" name="Textfeld 11">
            <a:extLst>
              <a:ext uri="{FF2B5EF4-FFF2-40B4-BE49-F238E27FC236}">
                <a16:creationId xmlns:a16="http://schemas.microsoft.com/office/drawing/2014/main" id="{671A9FAF-707E-474B-99C2-3670D9D09E8E}"/>
              </a:ext>
            </a:extLst>
          </p:cNvPr>
          <p:cNvSpPr txBox="1"/>
          <p:nvPr/>
        </p:nvSpPr>
        <p:spPr>
          <a:xfrm>
            <a:off x="2659192" y="4391342"/>
            <a:ext cx="7056000" cy="822691"/>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360000" tIns="45718" rIns="360000" bIns="46800" numCol="1" spcCol="38100" rtlCol="0" anchor="ctr">
            <a:noAutofit/>
          </a:bodyPr>
          <a:lstStyle/>
          <a:p>
            <a:pPr marL="0" marR="0" indent="0" algn="ctr" defTabSz="914400" rtl="0" fontAlgn="auto" latinLnBrk="1" hangingPunct="0">
              <a:lnSpc>
                <a:spcPct val="120000"/>
              </a:lnSpc>
              <a:spcBef>
                <a:spcPts val="0"/>
              </a:spcBef>
              <a:spcAft>
                <a:spcPts val="0"/>
              </a:spcAft>
              <a:buClrTx/>
              <a:buSzTx/>
              <a:buFontTx/>
              <a:buNone/>
              <a:tabLst/>
            </a:pPr>
            <a:r>
              <a:rPr kumimoji="0" lang="en-GB" sz="1500" b="1" i="1" u="none" strike="noStrike" cap="none" spc="0" normalizeH="0" baseline="0" dirty="0">
                <a:ln>
                  <a:noFill/>
                </a:ln>
                <a:solidFill>
                  <a:schemeClr val="bg1"/>
                </a:solidFill>
                <a:effectLst/>
                <a:uFillTx/>
                <a:latin typeface="+mj-lt"/>
                <a:ea typeface="Calibri"/>
                <a:cs typeface="Calibri"/>
                <a:sym typeface="Calibri"/>
              </a:rPr>
              <a:t>“</a:t>
            </a:r>
            <a:r>
              <a:rPr kumimoji="0" lang="en-GB" sz="1500" i="1" u="none" strike="noStrike" cap="none" spc="0" normalizeH="0" baseline="0" dirty="0">
                <a:ln>
                  <a:noFill/>
                </a:ln>
                <a:solidFill>
                  <a:schemeClr val="bg1"/>
                </a:solidFill>
                <a:effectLst/>
                <a:uFillTx/>
                <a:latin typeface="+mj-lt"/>
                <a:ea typeface="Calibri"/>
                <a:cs typeface="Calibri"/>
                <a:sym typeface="Calibri"/>
              </a:rPr>
              <a:t>We save time</a:t>
            </a:r>
            <a:r>
              <a:rPr kumimoji="0" lang="en-GB" sz="1500" i="1" u="none" strike="noStrike" cap="none" spc="0" normalizeH="0" dirty="0">
                <a:ln>
                  <a:noFill/>
                </a:ln>
                <a:solidFill>
                  <a:schemeClr val="bg1"/>
                </a:solidFill>
                <a:effectLst/>
                <a:uFillTx/>
                <a:latin typeface="+mj-lt"/>
                <a:ea typeface="Calibri"/>
                <a:cs typeface="Calibri"/>
                <a:sym typeface="Calibri"/>
              </a:rPr>
              <a:t> and resources because we have to carry out fewer environmental</a:t>
            </a:r>
          </a:p>
          <a:p>
            <a:pPr marL="0" marR="0" indent="0" algn="ctr" defTabSz="914400" rtl="0" fontAlgn="auto" latinLnBrk="1" hangingPunct="0">
              <a:lnSpc>
                <a:spcPct val="120000"/>
              </a:lnSpc>
              <a:spcBef>
                <a:spcPts val="0"/>
              </a:spcBef>
              <a:spcAft>
                <a:spcPts val="0"/>
              </a:spcAft>
              <a:buClrTx/>
              <a:buSzTx/>
              <a:buFontTx/>
              <a:buNone/>
              <a:tabLst/>
            </a:pPr>
            <a:r>
              <a:rPr lang="en-GB" sz="1500" i="1" dirty="0">
                <a:solidFill>
                  <a:schemeClr val="bg1"/>
                </a:solidFill>
                <a:latin typeface="+mj-lt"/>
              </a:rPr>
              <a:t>inspections. And we were able to get this accepted in the regional government</a:t>
            </a:r>
          </a:p>
          <a:p>
            <a:pPr marL="0" marR="0" indent="0" algn="ctr" defTabSz="914400" rtl="0" fontAlgn="auto" latinLnBrk="1" hangingPunct="0">
              <a:lnSpc>
                <a:spcPct val="120000"/>
              </a:lnSpc>
              <a:spcBef>
                <a:spcPts val="0"/>
              </a:spcBef>
              <a:spcAft>
                <a:spcPts val="0"/>
              </a:spcAft>
              <a:buClrTx/>
              <a:buSzTx/>
              <a:buFontTx/>
              <a:buNone/>
              <a:tabLst/>
            </a:pPr>
            <a:r>
              <a:rPr kumimoji="0" lang="en-GB" sz="1500" i="1" u="none" strike="noStrike" cap="none" spc="0" normalizeH="0" dirty="0">
                <a:ln>
                  <a:noFill/>
                </a:ln>
                <a:solidFill>
                  <a:schemeClr val="bg1"/>
                </a:solidFill>
                <a:effectLst/>
                <a:uFillTx/>
                <a:latin typeface="+mj-lt"/>
                <a:ea typeface="Calibri"/>
                <a:cs typeface="Calibri"/>
                <a:sym typeface="Calibri"/>
              </a:rPr>
              <a:t>because EMAS was considered in the IPPC Directive (now IED).”</a:t>
            </a:r>
            <a:endParaRPr kumimoji="0" lang="en-GB" sz="1500" i="1" u="none" strike="noStrike" cap="none" spc="0" normalizeH="0" baseline="0" dirty="0">
              <a:ln>
                <a:noFill/>
              </a:ln>
              <a:solidFill>
                <a:schemeClr val="bg1"/>
              </a:solidFill>
              <a:effectLst/>
              <a:uFillTx/>
              <a:latin typeface="+mj-lt"/>
              <a:ea typeface="Calibri"/>
              <a:cs typeface="Calibri"/>
              <a:sym typeface="Calibri"/>
            </a:endParaRPr>
          </a:p>
        </p:txBody>
      </p:sp>
      <p:pic>
        <p:nvPicPr>
          <p:cNvPr id="18" name="image10.png">
            <a:extLst>
              <a:ext uri="{FF2B5EF4-FFF2-40B4-BE49-F238E27FC236}">
                <a16:creationId xmlns:a16="http://schemas.microsoft.com/office/drawing/2014/main" id="{79C1F27C-643C-4FDB-9497-210D84724762}"/>
              </a:ext>
            </a:extLst>
          </p:cNvPr>
          <p:cNvPicPr/>
          <p:nvPr/>
        </p:nvPicPr>
        <p:blipFill>
          <a:blip r:embed="rId3">
            <a:extLst/>
          </a:blip>
          <a:stretch>
            <a:fillRect/>
          </a:stretch>
        </p:blipFill>
        <p:spPr>
          <a:xfrm>
            <a:off x="8817209" y="5429650"/>
            <a:ext cx="897983" cy="1270000"/>
          </a:xfrm>
          <a:prstGeom prst="rect">
            <a:avLst/>
          </a:prstGeom>
          <a:ln w="3175">
            <a:solidFill>
              <a:srgbClr val="535353"/>
            </a:solidFill>
            <a:miter lim="400000"/>
          </a:ln>
        </p:spPr>
      </p:pic>
      <p:sp>
        <p:nvSpPr>
          <p:cNvPr id="2" name="Slide Number Placeholder 1">
            <a:extLst>
              <a:ext uri="{FF2B5EF4-FFF2-40B4-BE49-F238E27FC236}">
                <a16:creationId xmlns:a16="http://schemas.microsoft.com/office/drawing/2014/main" id="{FADDFBBF-BF65-4145-86C6-C420EF45A5FB}"/>
              </a:ext>
            </a:extLst>
          </p:cNvPr>
          <p:cNvSpPr>
            <a:spLocks noGrp="1"/>
          </p:cNvSpPr>
          <p:nvPr>
            <p:ph type="sldNum" sz="quarter" idx="12"/>
          </p:nvPr>
        </p:nvSpPr>
        <p:spPr/>
        <p:txBody>
          <a:bodyPr/>
          <a:lstStyle/>
          <a:p>
            <a:fld id="{F46C79FD-C571-418B-AB0F-5EE936C85276}" type="slidenum">
              <a:rPr lang="en-GB" smtClean="0"/>
              <a:t>16</a:t>
            </a:fld>
            <a:endParaRPr lang="en-GB"/>
          </a:p>
        </p:txBody>
      </p:sp>
    </p:spTree>
    <p:extLst>
      <p:ext uri="{BB962C8B-B14F-4D97-AF65-F5344CB8AC3E}">
        <p14:creationId xmlns:p14="http://schemas.microsoft.com/office/powerpoint/2010/main" val="779997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24188" y="1073682"/>
            <a:ext cx="10515600" cy="782357"/>
          </a:xfrm>
        </p:spPr>
        <p:txBody>
          <a:bodyPr/>
          <a:lstStyle/>
          <a:p>
            <a:r>
              <a:rPr lang="de-DE" dirty="0" err="1"/>
              <a:t>Favouring</a:t>
            </a:r>
            <a:r>
              <a:rPr lang="de-DE" dirty="0"/>
              <a:t> EMAS in Green Public </a:t>
            </a:r>
            <a:r>
              <a:rPr lang="de-DE" dirty="0" err="1"/>
              <a:t>Procurement</a:t>
            </a:r>
            <a:endParaRPr lang="de-DE" dirty="0"/>
          </a:p>
        </p:txBody>
      </p:sp>
      <p:sp>
        <p:nvSpPr>
          <p:cNvPr id="8" name="Textplatzhalter 3">
            <a:extLst>
              <a:ext uri="{FF2B5EF4-FFF2-40B4-BE49-F238E27FC236}">
                <a16:creationId xmlns:a16="http://schemas.microsoft.com/office/drawing/2014/main" id="{574E0475-29B8-454D-9EFC-68CB31602F91}"/>
              </a:ext>
            </a:extLst>
          </p:cNvPr>
          <p:cNvSpPr txBox="1">
            <a:spLocks/>
          </p:cNvSpPr>
          <p:nvPr/>
        </p:nvSpPr>
        <p:spPr>
          <a:xfrm>
            <a:off x="2210491" y="2051200"/>
            <a:ext cx="7771017" cy="3579759"/>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t>Article 62 of the EU Public Procurement Directive mentions EMAS as one of three options that contracting authorities can choose from when they require the production of certificates attesting that the economic operator complies with certain environmental management systems or standards. </a:t>
            </a:r>
          </a:p>
          <a:p>
            <a:r>
              <a:rPr lang="en-GB" sz="1600" dirty="0"/>
              <a:t>The Directive also includes reference to environmental aspects when determining the award criteria. Extra points for EMAS-registered organisations can also be included at this point of the process.</a:t>
            </a:r>
          </a:p>
          <a:p>
            <a:r>
              <a:rPr lang="en-GB" sz="1600" dirty="0"/>
              <a:t>In Austria, EMAS organisations receive more points than ISO 14001, because of the independent verification of legal compliance signed off by public authorities. 25 out of 28 Austrian companies in the cleaning sector joined EMAS. </a:t>
            </a:r>
          </a:p>
          <a:p>
            <a:r>
              <a:rPr lang="en-GB" sz="1600" dirty="0"/>
              <a:t>Austrian authorities serve as role model for industry and also decrease their own carbon footprint.</a:t>
            </a:r>
          </a:p>
          <a:p>
            <a:pPr marL="170445" indent="-170445">
              <a:defRPr sz="1800" b="0">
                <a:solidFill>
                  <a:srgbClr val="000000"/>
                </a:solidFill>
              </a:defRPr>
            </a:pPr>
            <a:endParaRPr lang="en-US" sz="1800" dirty="0">
              <a:solidFill>
                <a:schemeClr val="tx2"/>
              </a:solidFill>
            </a:endParaRPr>
          </a:p>
        </p:txBody>
      </p:sp>
      <p:sp>
        <p:nvSpPr>
          <p:cNvPr id="9" name="Textfeld 9">
            <a:extLst>
              <a:ext uri="{FF2B5EF4-FFF2-40B4-BE49-F238E27FC236}">
                <a16:creationId xmlns:a16="http://schemas.microsoft.com/office/drawing/2014/main" id="{31EEA181-2738-482B-A84D-7F60744E70E4}"/>
              </a:ext>
            </a:extLst>
          </p:cNvPr>
          <p:cNvSpPr txBox="1"/>
          <p:nvPr/>
        </p:nvSpPr>
        <p:spPr>
          <a:xfrm>
            <a:off x="2086983" y="5894169"/>
            <a:ext cx="7771017"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dirty="0">
                <a:ln>
                  <a:noFill/>
                </a:ln>
                <a:solidFill>
                  <a:srgbClr val="535353"/>
                </a:solidFill>
                <a:effectLst/>
                <a:uFillTx/>
                <a:latin typeface="Calibri"/>
                <a:ea typeface="Calibri"/>
                <a:cs typeface="Calibri"/>
                <a:sym typeface="Calibri"/>
              </a:rPr>
              <a:t> </a:t>
            </a: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EMAS </a:t>
            </a:r>
            <a:r>
              <a:rPr lang="en-GB" sz="1500" dirty="0">
                <a:solidFill>
                  <a:srgbClr val="535353"/>
                </a:solidFill>
                <a:latin typeface="+mj-lt"/>
                <a:ea typeface="Calibri"/>
                <a:cs typeface="Calibri"/>
                <a:sym typeface="Calibri"/>
                <a:hlinkClick r:id="rId2"/>
              </a:rPr>
              <a:t>c</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ompendium</a:t>
            </a:r>
            <a:r>
              <a:rPr kumimoji="0" lang="en-GB" sz="1500" b="0" i="0" u="none" strike="noStrike" cap="none" spc="0" normalizeH="0" baseline="0" dirty="0">
                <a:ln>
                  <a:noFill/>
                </a:ln>
                <a:solidFill>
                  <a:srgbClr val="535353"/>
                </a:solidFill>
                <a:effectLst/>
                <a:uFillTx/>
                <a:latin typeface="+mj-lt"/>
                <a:ea typeface="Calibri"/>
                <a:cs typeface="Calibri"/>
                <a:sym typeface="Calibri"/>
              </a:rPr>
              <a:t>,</a:t>
            </a:r>
            <a:r>
              <a:rPr kumimoji="0" lang="en-GB" sz="1500" b="0" i="0" u="none" strike="noStrike" cap="none" spc="0" normalizeH="0" dirty="0">
                <a:ln>
                  <a:noFill/>
                </a:ln>
                <a:solidFill>
                  <a:srgbClr val="535353"/>
                </a:solidFill>
                <a:effectLst/>
                <a:uFillTx/>
                <a:latin typeface="+mj-lt"/>
                <a:ea typeface="Calibri"/>
                <a:cs typeface="Calibri"/>
                <a:sym typeface="Calibri"/>
              </a:rPr>
              <a:t> p. 19</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9948CDCB-3C3C-4F7F-8A04-075E094C6179}"/>
              </a:ext>
            </a:extLst>
          </p:cNvPr>
          <p:cNvSpPr>
            <a:spLocks noGrp="1"/>
          </p:cNvSpPr>
          <p:nvPr>
            <p:ph type="sldNum" sz="quarter" idx="12"/>
          </p:nvPr>
        </p:nvSpPr>
        <p:spPr/>
        <p:txBody>
          <a:bodyPr/>
          <a:lstStyle/>
          <a:p>
            <a:fld id="{F46C79FD-C571-418B-AB0F-5EE936C85276}" type="slidenum">
              <a:rPr lang="en-GB" smtClean="0"/>
              <a:t>17</a:t>
            </a:fld>
            <a:endParaRPr lang="en-GB"/>
          </a:p>
        </p:txBody>
      </p:sp>
      <p:pic>
        <p:nvPicPr>
          <p:cNvPr id="7" name="image10.png">
            <a:extLst>
              <a:ext uri="{FF2B5EF4-FFF2-40B4-BE49-F238E27FC236}">
                <a16:creationId xmlns:a16="http://schemas.microsoft.com/office/drawing/2014/main" id="{ECC2FBB6-50AE-4356-AE06-470900254720}"/>
              </a:ext>
            </a:extLst>
          </p:cNvPr>
          <p:cNvPicPr/>
          <p:nvPr/>
        </p:nvPicPr>
        <p:blipFill>
          <a:blip r:embed="rId3">
            <a:extLst/>
          </a:blip>
          <a:stretch>
            <a:fillRect/>
          </a:stretch>
        </p:blipFill>
        <p:spPr>
          <a:xfrm>
            <a:off x="8817209" y="5537230"/>
            <a:ext cx="897983" cy="1270000"/>
          </a:xfrm>
          <a:prstGeom prst="rect">
            <a:avLst/>
          </a:prstGeom>
          <a:ln w="3175">
            <a:solidFill>
              <a:srgbClr val="535353"/>
            </a:solidFill>
            <a:miter lim="400000"/>
          </a:ln>
        </p:spPr>
      </p:pic>
    </p:spTree>
    <p:extLst>
      <p:ext uri="{BB962C8B-B14F-4D97-AF65-F5344CB8AC3E}">
        <p14:creationId xmlns:p14="http://schemas.microsoft.com/office/powerpoint/2010/main" val="3835072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Introducing exemptions on energy audits</a:t>
            </a:r>
          </a:p>
        </p:txBody>
      </p:sp>
      <p:sp>
        <p:nvSpPr>
          <p:cNvPr id="14" name="Textfeld 13">
            <a:extLst>
              <a:ext uri="{FF2B5EF4-FFF2-40B4-BE49-F238E27FC236}">
                <a16:creationId xmlns:a16="http://schemas.microsoft.com/office/drawing/2014/main" id="{E9C10519-990A-4857-B178-39CA405D74E7}"/>
              </a:ext>
            </a:extLst>
          </p:cNvPr>
          <p:cNvSpPr txBox="1"/>
          <p:nvPr/>
        </p:nvSpPr>
        <p:spPr>
          <a:xfrm>
            <a:off x="2330098" y="5740650"/>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R="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EMAS compendium</a:t>
            </a:r>
            <a:r>
              <a:rPr kumimoji="0" lang="en-GB" sz="1500" b="0" i="0" u="none" strike="noStrike" cap="none" spc="0" normalizeH="0" baseline="0" dirty="0">
                <a:ln>
                  <a:noFill/>
                </a:ln>
                <a:solidFill>
                  <a:srgbClr val="535353"/>
                </a:solidFill>
                <a:effectLst/>
                <a:uFillTx/>
                <a:latin typeface="+mj-lt"/>
                <a:ea typeface="Calibri"/>
                <a:cs typeface="Calibri"/>
                <a:sym typeface="Calibri"/>
              </a:rPr>
              <a:t>,</a:t>
            </a:r>
            <a:r>
              <a:rPr kumimoji="0" lang="en-GB" sz="1500" b="0" i="0" u="none" strike="noStrike" cap="none" spc="0" normalizeH="0" dirty="0">
                <a:ln>
                  <a:noFill/>
                </a:ln>
                <a:solidFill>
                  <a:srgbClr val="535353"/>
                </a:solidFill>
                <a:effectLst/>
                <a:uFillTx/>
                <a:latin typeface="+mj-lt"/>
                <a:ea typeface="Calibri"/>
                <a:cs typeface="Calibri"/>
                <a:sym typeface="Calibri"/>
              </a:rPr>
              <a:t> p. 17</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5" name="Shape 99">
            <a:extLst>
              <a:ext uri="{FF2B5EF4-FFF2-40B4-BE49-F238E27FC236}">
                <a16:creationId xmlns:a16="http://schemas.microsoft.com/office/drawing/2014/main" id="{3740A8BA-1D96-4695-A915-28A2C58AC191}"/>
              </a:ext>
            </a:extLst>
          </p:cNvPr>
          <p:cNvSpPr/>
          <p:nvPr/>
        </p:nvSpPr>
        <p:spPr>
          <a:xfrm>
            <a:off x="2120660" y="1931043"/>
            <a:ext cx="7950680" cy="2231376"/>
          </a:xfrm>
          <a:prstGeom prst="rect">
            <a:avLst/>
          </a:prstGeom>
          <a:ln w="12700">
            <a:miter lim="400000"/>
          </a:ln>
          <a:extLst>
            <a:ext uri="{C572A759-6A51-4108-AA02-DFA0A04FC94B}">
              <ma14:wrappingTextBoxFlag xmlns:ma14="http://schemas.microsoft.com/office/mac/drawingml/2011/main" xmlns="" val="1"/>
            </a:ext>
          </a:extLst>
        </p:spPr>
        <p:txBody>
          <a:bodyPr lIns="36000" tIns="46800" rIns="36000" bIns="46800"/>
          <a:lstStyle/>
          <a:p>
            <a:pPr marL="170434" indent="-170434">
              <a:spcBef>
                <a:spcPts val="1200"/>
              </a:spcBef>
              <a:buClr>
                <a:srgbClr val="535353"/>
              </a:buClr>
              <a:buSzPct val="100000"/>
              <a:buFont typeface="Arial"/>
              <a:buChar char="•"/>
            </a:pPr>
            <a:r>
              <a:rPr lang="en-US" sz="1600" dirty="0"/>
              <a:t>In Germany, EMAS-registered organisations automatically meet the requirements of the compulsory energy audit because of the mandatory energy core indicators contained in the environmental statement  They only need to prove their EMAS registration status to fulfil the requirement.</a:t>
            </a:r>
            <a:endParaRPr lang="en-GB" sz="1600" b="0" dirty="0"/>
          </a:p>
          <a:p>
            <a:pPr marL="170434" indent="-170434">
              <a:spcBef>
                <a:spcPts val="1200"/>
              </a:spcBef>
              <a:buClr>
                <a:srgbClr val="535353"/>
              </a:buClr>
              <a:buSzPct val="100000"/>
              <a:buFont typeface="Arial"/>
              <a:buChar char="•"/>
            </a:pPr>
            <a:r>
              <a:rPr lang="en-US" sz="1600" dirty="0"/>
              <a:t>For organisations that already have ISO 14001 but not ISO 50001, EMAS can present an easily achievable means of fulfilling the obligations.</a:t>
            </a:r>
          </a:p>
        </p:txBody>
      </p:sp>
      <p:sp>
        <p:nvSpPr>
          <p:cNvPr id="16" name="Textfeld 12">
            <a:extLst>
              <a:ext uri="{FF2B5EF4-FFF2-40B4-BE49-F238E27FC236}">
                <a16:creationId xmlns:a16="http://schemas.microsoft.com/office/drawing/2014/main" id="{F1F093FD-327D-4692-B6D5-E1A895B051FE}"/>
              </a:ext>
            </a:extLst>
          </p:cNvPr>
          <p:cNvSpPr txBox="1"/>
          <p:nvPr/>
        </p:nvSpPr>
        <p:spPr>
          <a:xfrm>
            <a:off x="4060808" y="5214033"/>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kumimoji="0" lang="en-GB" sz="1000" b="1" i="0" u="none" strike="noStrike" cap="none" spc="0" normalizeH="0" baseline="0" dirty="0">
                <a:ln>
                  <a:noFill/>
                </a:ln>
                <a:solidFill>
                  <a:srgbClr val="535353"/>
                </a:solidFill>
                <a:effectLst/>
                <a:uFillTx/>
                <a:latin typeface="+mj-lt"/>
                <a:ea typeface="Calibri"/>
                <a:cs typeface="Calibri"/>
                <a:sym typeface="Calibri"/>
              </a:rPr>
              <a:t>Representative</a:t>
            </a:r>
            <a:r>
              <a:rPr kumimoji="0" lang="en-GB" sz="1000" b="1" i="0" u="none" strike="noStrike" cap="none" spc="0" normalizeH="0" dirty="0">
                <a:ln>
                  <a:noFill/>
                </a:ln>
                <a:solidFill>
                  <a:srgbClr val="535353"/>
                </a:solidFill>
                <a:effectLst/>
                <a:uFillTx/>
                <a:latin typeface="+mj-lt"/>
                <a:ea typeface="Calibri"/>
                <a:cs typeface="Calibri"/>
                <a:sym typeface="Calibri"/>
              </a:rPr>
              <a:t> of the </a:t>
            </a:r>
            <a:r>
              <a:rPr lang="en-GB" sz="1000" b="1" dirty="0">
                <a:solidFill>
                  <a:srgbClr val="535353"/>
                </a:solidFill>
                <a:latin typeface="+mj-lt"/>
                <a:ea typeface="Calibri"/>
                <a:cs typeface="Calibri"/>
                <a:sym typeface="Calibri"/>
              </a:rPr>
              <a:t>German Ministry of Environment </a:t>
            </a:r>
            <a:r>
              <a:rPr kumimoji="0" lang="en-GB" sz="1000" b="1" i="0" u="none" strike="noStrike" cap="none" spc="0" normalizeH="0" dirty="0">
                <a:ln>
                  <a:noFill/>
                </a:ln>
                <a:solidFill>
                  <a:srgbClr val="535353"/>
                </a:solidFill>
                <a:effectLst/>
                <a:uFillTx/>
                <a:latin typeface="+mj-lt"/>
                <a:ea typeface="Calibri"/>
                <a:cs typeface="Calibri"/>
                <a:sym typeface="Calibri"/>
              </a:rPr>
              <a:t> </a:t>
            </a:r>
            <a:r>
              <a:rPr kumimoji="0" lang="en-GB" sz="1000" b="1" i="0" u="none" strike="noStrike" cap="none" spc="0" normalizeH="0" baseline="0" dirty="0">
                <a:ln>
                  <a:noFill/>
                </a:ln>
                <a:solidFill>
                  <a:srgbClr val="535353"/>
                </a:solidFill>
                <a:effectLst/>
                <a:uFillTx/>
                <a:latin typeface="Calibri"/>
                <a:ea typeface="Calibri"/>
                <a:cs typeface="Calibri"/>
                <a:sym typeface="Calibri"/>
              </a:rPr>
              <a:t>–</a:t>
            </a:r>
          </a:p>
        </p:txBody>
      </p:sp>
      <p:sp>
        <p:nvSpPr>
          <p:cNvPr id="17" name="Textfeld 11">
            <a:extLst>
              <a:ext uri="{FF2B5EF4-FFF2-40B4-BE49-F238E27FC236}">
                <a16:creationId xmlns:a16="http://schemas.microsoft.com/office/drawing/2014/main" id="{671A9FAF-707E-474B-99C2-3670D9D09E8E}"/>
              </a:ext>
            </a:extLst>
          </p:cNvPr>
          <p:cNvSpPr txBox="1"/>
          <p:nvPr/>
        </p:nvSpPr>
        <p:spPr>
          <a:xfrm>
            <a:off x="2659192" y="4391342"/>
            <a:ext cx="7056000" cy="822691"/>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360000" tIns="45718" rIns="360000" bIns="46800" numCol="1" spcCol="38100" rtlCol="0" anchor="ctr">
            <a:noAutofit/>
          </a:bodyPr>
          <a:lstStyle/>
          <a:p>
            <a:pPr algn="ctr" latinLnBrk="1" hangingPunct="0">
              <a:lnSpc>
                <a:spcPct val="120000"/>
              </a:lnSpc>
            </a:pPr>
            <a:r>
              <a:rPr lang="en-US" sz="1500" i="1" dirty="0">
                <a:solidFill>
                  <a:schemeClr val="bg1"/>
                </a:solidFill>
                <a:latin typeface="+mj-lt"/>
                <a:ea typeface="Calibri"/>
                <a:cs typeface="Calibri"/>
                <a:sym typeface="Calibri"/>
              </a:rPr>
              <a:t>“These [...] instruments help allocate scarce resources for both </a:t>
            </a:r>
            <a:r>
              <a:rPr lang="en-US" sz="1500" i="1" dirty="0" err="1">
                <a:solidFill>
                  <a:schemeClr val="bg1"/>
                </a:solidFill>
                <a:latin typeface="+mj-lt"/>
                <a:ea typeface="Calibri"/>
                <a:cs typeface="Calibri"/>
                <a:sym typeface="Calibri"/>
              </a:rPr>
              <a:t>organisations</a:t>
            </a:r>
            <a:r>
              <a:rPr lang="en-US" sz="1500" i="1" dirty="0">
                <a:solidFill>
                  <a:schemeClr val="bg1"/>
                </a:solidFill>
                <a:latin typeface="+mj-lt"/>
                <a:ea typeface="Calibri"/>
                <a:cs typeface="Calibri"/>
                <a:sym typeface="Calibri"/>
              </a:rPr>
              <a:t> and </a:t>
            </a:r>
          </a:p>
          <a:p>
            <a:pPr algn="ctr" latinLnBrk="1" hangingPunct="0">
              <a:lnSpc>
                <a:spcPct val="120000"/>
              </a:lnSpc>
            </a:pPr>
            <a:r>
              <a:rPr lang="en-US" sz="1500" i="1" dirty="0">
                <a:solidFill>
                  <a:schemeClr val="bg1"/>
                </a:solidFill>
                <a:latin typeface="+mj-lt"/>
                <a:ea typeface="Calibri"/>
                <a:cs typeface="Calibri"/>
                <a:sym typeface="Calibri"/>
              </a:rPr>
              <a:t>regulators in a more efficient manner, leaving environmental protection agencies </a:t>
            </a:r>
          </a:p>
          <a:p>
            <a:pPr algn="ctr" latinLnBrk="1" hangingPunct="0">
              <a:lnSpc>
                <a:spcPct val="120000"/>
              </a:lnSpc>
            </a:pPr>
            <a:r>
              <a:rPr lang="en-US" sz="1500" i="1" dirty="0">
                <a:solidFill>
                  <a:schemeClr val="bg1"/>
                </a:solidFill>
                <a:latin typeface="+mj-lt"/>
                <a:ea typeface="Calibri"/>
                <a:cs typeface="Calibri"/>
                <a:sym typeface="Calibri"/>
              </a:rPr>
              <a:t>more time and resources to increase inspection frequencies in higher-risk-facilities.”</a:t>
            </a:r>
            <a:endParaRPr kumimoji="0" lang="en-GB" sz="1500" i="1" u="none" strike="noStrike" cap="none" spc="0" normalizeH="0" baseline="0" dirty="0">
              <a:ln>
                <a:noFill/>
              </a:ln>
              <a:solidFill>
                <a:schemeClr val="bg1"/>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D128BD28-86E2-45AC-AB02-1ECC764C39F6}"/>
              </a:ext>
            </a:extLst>
          </p:cNvPr>
          <p:cNvSpPr>
            <a:spLocks noGrp="1"/>
          </p:cNvSpPr>
          <p:nvPr>
            <p:ph type="sldNum" sz="quarter" idx="12"/>
          </p:nvPr>
        </p:nvSpPr>
        <p:spPr/>
        <p:txBody>
          <a:bodyPr/>
          <a:lstStyle/>
          <a:p>
            <a:fld id="{F46C79FD-C571-418B-AB0F-5EE936C85276}" type="slidenum">
              <a:rPr lang="en-GB" smtClean="0"/>
              <a:t>18</a:t>
            </a:fld>
            <a:endParaRPr lang="en-GB"/>
          </a:p>
        </p:txBody>
      </p:sp>
      <p:pic>
        <p:nvPicPr>
          <p:cNvPr id="9" name="image10.png">
            <a:extLst>
              <a:ext uri="{FF2B5EF4-FFF2-40B4-BE49-F238E27FC236}">
                <a16:creationId xmlns:a16="http://schemas.microsoft.com/office/drawing/2014/main" id="{BFFB5BAC-D596-4899-AD78-D4F12712DD15}"/>
              </a:ext>
            </a:extLst>
          </p:cNvPr>
          <p:cNvPicPr/>
          <p:nvPr/>
        </p:nvPicPr>
        <p:blipFill>
          <a:blip r:embed="rId3">
            <a:extLst/>
          </a:blip>
          <a:stretch>
            <a:fillRect/>
          </a:stretch>
        </p:blipFill>
        <p:spPr>
          <a:xfrm>
            <a:off x="8817209" y="5429650"/>
            <a:ext cx="897983" cy="1270000"/>
          </a:xfrm>
          <a:prstGeom prst="rect">
            <a:avLst/>
          </a:prstGeom>
          <a:ln w="3175">
            <a:solidFill>
              <a:srgbClr val="535353"/>
            </a:solidFill>
            <a:miter lim="400000"/>
          </a:ln>
        </p:spPr>
      </p:pic>
    </p:spTree>
    <p:extLst>
      <p:ext uri="{BB962C8B-B14F-4D97-AF65-F5344CB8AC3E}">
        <p14:creationId xmlns:p14="http://schemas.microsoft.com/office/powerpoint/2010/main" val="10104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24188" y="1073682"/>
            <a:ext cx="10515600" cy="782357"/>
          </a:xfrm>
        </p:spPr>
        <p:txBody>
          <a:bodyPr/>
          <a:lstStyle/>
          <a:p>
            <a:r>
              <a:rPr lang="en-GB" dirty="0"/>
              <a:t>Decreasing the environmental remediation insurance fee</a:t>
            </a:r>
          </a:p>
        </p:txBody>
      </p:sp>
      <p:sp>
        <p:nvSpPr>
          <p:cNvPr id="14" name="Textfeld 13">
            <a:extLst>
              <a:ext uri="{FF2B5EF4-FFF2-40B4-BE49-F238E27FC236}">
                <a16:creationId xmlns:a16="http://schemas.microsoft.com/office/drawing/2014/main" id="{E9C10519-990A-4857-B178-39CA405D74E7}"/>
              </a:ext>
            </a:extLst>
          </p:cNvPr>
          <p:cNvSpPr txBox="1"/>
          <p:nvPr/>
        </p:nvSpPr>
        <p:spPr>
          <a:xfrm>
            <a:off x="2330098" y="5740650"/>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Calibri"/>
                <a:ea typeface="Calibri"/>
                <a:cs typeface="Calibri"/>
                <a:sym typeface="Calibri"/>
              </a:rPr>
              <a:t>                            </a:t>
            </a: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kumimoji="0" lang="en-GB" sz="1500" b="0" i="0" u="none" strike="noStrike" cap="none" spc="0" normalizeH="0" baseline="0" dirty="0">
                <a:ln>
                  <a:noFill/>
                </a:ln>
                <a:solidFill>
                  <a:srgbClr val="535353"/>
                </a:solidFill>
                <a:effectLst/>
                <a:uFillTx/>
                <a:latin typeface="+mj-lt"/>
                <a:ea typeface="Calibri"/>
                <a:cs typeface="Calibri"/>
                <a:sym typeface="Calibri"/>
                <a:hlinkClick r:id="rId2"/>
              </a:rPr>
              <a:t>EMAS compendium</a:t>
            </a:r>
            <a:r>
              <a:rPr kumimoji="0" lang="en-GB" sz="1500" b="0" i="0" u="none" strike="noStrike" cap="none" spc="0" normalizeH="0" baseline="0" dirty="0">
                <a:ln>
                  <a:noFill/>
                </a:ln>
                <a:solidFill>
                  <a:srgbClr val="535353"/>
                </a:solidFill>
                <a:effectLst/>
                <a:uFillTx/>
                <a:latin typeface="+mj-lt"/>
                <a:ea typeface="Calibri"/>
                <a:cs typeface="Calibri"/>
                <a:sym typeface="Calibri"/>
              </a:rPr>
              <a:t>,</a:t>
            </a:r>
            <a:r>
              <a:rPr kumimoji="0" lang="en-GB" sz="1500" b="0" i="0" u="none" strike="noStrike" cap="none" spc="0" normalizeH="0" dirty="0">
                <a:ln>
                  <a:noFill/>
                </a:ln>
                <a:solidFill>
                  <a:srgbClr val="535353"/>
                </a:solidFill>
                <a:effectLst/>
                <a:uFillTx/>
                <a:latin typeface="+mj-lt"/>
                <a:ea typeface="Calibri"/>
                <a:cs typeface="Calibri"/>
                <a:sym typeface="Calibri"/>
              </a:rPr>
              <a:t> p. </a:t>
            </a:r>
            <a:r>
              <a:rPr lang="en-GB" sz="1500" dirty="0">
                <a:solidFill>
                  <a:srgbClr val="535353"/>
                </a:solidFill>
                <a:latin typeface="+mj-lt"/>
                <a:ea typeface="Calibri"/>
                <a:cs typeface="Calibri"/>
                <a:sym typeface="Calibri"/>
              </a:rPr>
              <a:t>23</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5" name="Shape 99">
            <a:extLst>
              <a:ext uri="{FF2B5EF4-FFF2-40B4-BE49-F238E27FC236}">
                <a16:creationId xmlns:a16="http://schemas.microsoft.com/office/drawing/2014/main" id="{3740A8BA-1D96-4695-A915-28A2C58AC191}"/>
              </a:ext>
            </a:extLst>
          </p:cNvPr>
          <p:cNvSpPr/>
          <p:nvPr/>
        </p:nvSpPr>
        <p:spPr>
          <a:xfrm>
            <a:off x="2129538" y="1931043"/>
            <a:ext cx="7950680" cy="2231376"/>
          </a:xfrm>
          <a:prstGeom prst="rect">
            <a:avLst/>
          </a:prstGeom>
          <a:ln w="12700">
            <a:miter lim="400000"/>
          </a:ln>
          <a:extLst>
            <a:ext uri="{C572A759-6A51-4108-AA02-DFA0A04FC94B}">
              <ma14:wrappingTextBoxFlag xmlns:ma14="http://schemas.microsoft.com/office/mac/drawingml/2011/main" xmlns="" val="1"/>
            </a:ext>
          </a:extLst>
        </p:spPr>
        <p:txBody>
          <a:bodyPr lIns="36000" tIns="46800" rIns="36000" bIns="46800"/>
          <a:lstStyle/>
          <a:p>
            <a:pPr marL="170434" indent="-170434">
              <a:spcBef>
                <a:spcPts val="1200"/>
              </a:spcBef>
              <a:buClr>
                <a:srgbClr val="535353"/>
              </a:buClr>
              <a:buSzPct val="100000"/>
              <a:buFont typeface="Arial"/>
              <a:buChar char="•"/>
            </a:pPr>
            <a:r>
              <a:rPr lang="en-US" sz="1600" dirty="0"/>
              <a:t>In Greece, EMAS-registered organisations receive a 50 % reduction on the required insurance fee for environmental remediation. This discount recognizes the greater transparency and accountability of EMAS registered organisations.</a:t>
            </a:r>
          </a:p>
          <a:p>
            <a:pPr marL="170434" indent="-170434">
              <a:spcBef>
                <a:spcPts val="1200"/>
              </a:spcBef>
              <a:buClr>
                <a:srgbClr val="535353"/>
              </a:buClr>
              <a:buSzPct val="100000"/>
              <a:buFont typeface="Arial"/>
              <a:buChar char="•"/>
            </a:pPr>
            <a:r>
              <a:rPr lang="en-US" sz="1600" dirty="0"/>
              <a:t>Laws with EMAS privileges were passed as part of a general effort to streamline and simplify permitting processes and regulations.</a:t>
            </a:r>
          </a:p>
          <a:p>
            <a:pPr marL="170434" indent="-170434">
              <a:spcBef>
                <a:spcPts val="1200"/>
              </a:spcBef>
              <a:buClr>
                <a:srgbClr val="535353"/>
              </a:buClr>
              <a:buSzPct val="100000"/>
              <a:buFont typeface="Arial"/>
              <a:buChar char="•"/>
            </a:pPr>
            <a:endParaRPr lang="en-US" sz="1600" dirty="0"/>
          </a:p>
        </p:txBody>
      </p:sp>
      <p:sp>
        <p:nvSpPr>
          <p:cNvPr id="16" name="Textfeld 12">
            <a:extLst>
              <a:ext uri="{FF2B5EF4-FFF2-40B4-BE49-F238E27FC236}">
                <a16:creationId xmlns:a16="http://schemas.microsoft.com/office/drawing/2014/main" id="{F1F093FD-327D-4692-B6D5-E1A895B051FE}"/>
              </a:ext>
            </a:extLst>
          </p:cNvPr>
          <p:cNvSpPr txBox="1"/>
          <p:nvPr/>
        </p:nvSpPr>
        <p:spPr>
          <a:xfrm>
            <a:off x="4060808" y="5214033"/>
            <a:ext cx="5472000" cy="407259"/>
          </a:xfrm>
          <a:prstGeom prst="rect">
            <a:avLst/>
          </a:prstGeom>
          <a:solidFill>
            <a:schemeClr val="bg2"/>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000" b="1" i="0" u="none" strike="noStrike" cap="none" spc="0" normalizeH="0" baseline="0" dirty="0">
                <a:ln>
                  <a:noFill/>
                </a:ln>
                <a:solidFill>
                  <a:srgbClr val="535353"/>
                </a:solidFill>
                <a:effectLst/>
                <a:uFillTx/>
                <a:latin typeface="Calibri"/>
                <a:ea typeface="Calibri"/>
                <a:cs typeface="Calibri"/>
                <a:sym typeface="Calibri"/>
              </a:rPr>
              <a:t>– </a:t>
            </a:r>
            <a:r>
              <a:rPr lang="en-GB" sz="1000" b="1" dirty="0">
                <a:solidFill>
                  <a:srgbClr val="535353"/>
                </a:solidFill>
                <a:latin typeface="+mj-lt"/>
                <a:ea typeface="Calibri"/>
                <a:cs typeface="Calibri"/>
                <a:sym typeface="Calibri"/>
              </a:rPr>
              <a:t>EMAS Competent Body of Greece</a:t>
            </a:r>
            <a:r>
              <a:rPr kumimoji="0" lang="en-GB" sz="1000" b="1" i="0" u="none" strike="noStrike" cap="none" spc="0" normalizeH="0" dirty="0">
                <a:ln>
                  <a:noFill/>
                </a:ln>
                <a:solidFill>
                  <a:srgbClr val="535353"/>
                </a:solidFill>
                <a:effectLst/>
                <a:uFillTx/>
                <a:latin typeface="+mj-lt"/>
                <a:ea typeface="Calibri"/>
                <a:cs typeface="Calibri"/>
                <a:sym typeface="Calibri"/>
              </a:rPr>
              <a:t> </a:t>
            </a:r>
            <a:r>
              <a:rPr kumimoji="0" lang="en-GB" sz="1000" b="1" i="0" u="none" strike="noStrike" cap="none" spc="0" normalizeH="0" baseline="0" dirty="0">
                <a:ln>
                  <a:noFill/>
                </a:ln>
                <a:solidFill>
                  <a:srgbClr val="535353"/>
                </a:solidFill>
                <a:effectLst/>
                <a:uFillTx/>
                <a:latin typeface="Calibri"/>
                <a:ea typeface="Calibri"/>
                <a:cs typeface="Calibri"/>
                <a:sym typeface="Calibri"/>
              </a:rPr>
              <a:t>–</a:t>
            </a:r>
          </a:p>
        </p:txBody>
      </p:sp>
      <p:sp>
        <p:nvSpPr>
          <p:cNvPr id="17" name="Textfeld 11">
            <a:extLst>
              <a:ext uri="{FF2B5EF4-FFF2-40B4-BE49-F238E27FC236}">
                <a16:creationId xmlns:a16="http://schemas.microsoft.com/office/drawing/2014/main" id="{671A9FAF-707E-474B-99C2-3670D9D09E8E}"/>
              </a:ext>
            </a:extLst>
          </p:cNvPr>
          <p:cNvSpPr txBox="1"/>
          <p:nvPr/>
        </p:nvSpPr>
        <p:spPr>
          <a:xfrm>
            <a:off x="2330098" y="3944034"/>
            <a:ext cx="7741242" cy="1269999"/>
          </a:xfrm>
          <a:prstGeom prst="wedgeRectCallout">
            <a:avLst/>
          </a:prstGeom>
          <a:solidFill>
            <a:schemeClr val="accent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360000" tIns="45718" rIns="360000" bIns="46800" numCol="1" spcCol="38100" rtlCol="0" anchor="ctr">
            <a:noAutofit/>
          </a:bodyPr>
          <a:lstStyle/>
          <a:p>
            <a:pPr algn="ctr" latinLnBrk="1" hangingPunct="0">
              <a:lnSpc>
                <a:spcPct val="120000"/>
              </a:lnSpc>
            </a:pPr>
            <a:r>
              <a:rPr lang="en-GB" sz="1500" i="1" dirty="0">
                <a:solidFill>
                  <a:schemeClr val="bg1"/>
                </a:solidFill>
                <a:latin typeface="+mj-lt"/>
                <a:ea typeface="Calibri"/>
                <a:cs typeface="Calibri"/>
                <a:sym typeface="Calibri"/>
              </a:rPr>
              <a:t>“This measure [...] has played a significant role in ensuring that environmental </a:t>
            </a:r>
          </a:p>
          <a:p>
            <a:pPr algn="ctr" latinLnBrk="1" hangingPunct="0">
              <a:lnSpc>
                <a:spcPct val="120000"/>
              </a:lnSpc>
            </a:pPr>
            <a:r>
              <a:rPr lang="en-GB" sz="1500" i="1" dirty="0">
                <a:solidFill>
                  <a:schemeClr val="bg1"/>
                </a:solidFill>
                <a:latin typeface="+mj-lt"/>
                <a:ea typeface="Calibri"/>
                <a:cs typeface="Calibri"/>
                <a:sym typeface="Calibri"/>
              </a:rPr>
              <a:t>protection remains high in the waste management sector, despite the economic crisis, </a:t>
            </a:r>
          </a:p>
          <a:p>
            <a:pPr algn="ctr" latinLnBrk="1" hangingPunct="0">
              <a:lnSpc>
                <a:spcPct val="120000"/>
              </a:lnSpc>
            </a:pPr>
            <a:r>
              <a:rPr lang="en-GB" sz="1500" i="1" dirty="0">
                <a:solidFill>
                  <a:schemeClr val="bg1"/>
                </a:solidFill>
                <a:latin typeface="+mj-lt"/>
                <a:ea typeface="Calibri"/>
                <a:cs typeface="Calibri"/>
                <a:sym typeface="Calibri"/>
              </a:rPr>
              <a:t>because it offers organisations a financial incentive. At the same time the specific</a:t>
            </a:r>
          </a:p>
          <a:p>
            <a:pPr algn="ctr" latinLnBrk="1" hangingPunct="0">
              <a:lnSpc>
                <a:spcPct val="120000"/>
              </a:lnSpc>
            </a:pPr>
            <a:r>
              <a:rPr lang="en-GB" sz="1500" i="1" dirty="0">
                <a:solidFill>
                  <a:schemeClr val="bg1"/>
                </a:solidFill>
                <a:latin typeface="+mj-lt"/>
                <a:ea typeface="Calibri"/>
                <a:cs typeface="Calibri"/>
                <a:sym typeface="Calibri"/>
              </a:rPr>
              <a:t>measure brings no extra cost to  the government and regulators, in terms of money or time.”</a:t>
            </a:r>
          </a:p>
        </p:txBody>
      </p:sp>
      <p:pic>
        <p:nvPicPr>
          <p:cNvPr id="18" name="image10.png">
            <a:extLst>
              <a:ext uri="{FF2B5EF4-FFF2-40B4-BE49-F238E27FC236}">
                <a16:creationId xmlns:a16="http://schemas.microsoft.com/office/drawing/2014/main" id="{79C1F27C-643C-4FDB-9497-210D84724762}"/>
              </a:ext>
            </a:extLst>
          </p:cNvPr>
          <p:cNvPicPr/>
          <p:nvPr/>
        </p:nvPicPr>
        <p:blipFill>
          <a:blip r:embed="rId3">
            <a:extLst/>
          </a:blip>
          <a:stretch>
            <a:fillRect/>
          </a:stretch>
        </p:blipFill>
        <p:spPr>
          <a:xfrm>
            <a:off x="8817209" y="5429650"/>
            <a:ext cx="897983" cy="1270000"/>
          </a:xfrm>
          <a:prstGeom prst="rect">
            <a:avLst/>
          </a:prstGeom>
          <a:ln w="3175">
            <a:solidFill>
              <a:srgbClr val="535353"/>
            </a:solidFill>
            <a:miter lim="400000"/>
          </a:ln>
        </p:spPr>
      </p:pic>
      <p:sp>
        <p:nvSpPr>
          <p:cNvPr id="2" name="Slide Number Placeholder 1">
            <a:extLst>
              <a:ext uri="{FF2B5EF4-FFF2-40B4-BE49-F238E27FC236}">
                <a16:creationId xmlns:a16="http://schemas.microsoft.com/office/drawing/2014/main" id="{C8C44E2E-2BE1-4846-A9D5-BC13D1080417}"/>
              </a:ext>
            </a:extLst>
          </p:cNvPr>
          <p:cNvSpPr>
            <a:spLocks noGrp="1"/>
          </p:cNvSpPr>
          <p:nvPr>
            <p:ph type="sldNum" sz="quarter" idx="12"/>
          </p:nvPr>
        </p:nvSpPr>
        <p:spPr/>
        <p:txBody>
          <a:bodyPr/>
          <a:lstStyle/>
          <a:p>
            <a:fld id="{F46C79FD-C571-418B-AB0F-5EE936C85276}" type="slidenum">
              <a:rPr lang="en-GB" smtClean="0"/>
              <a:t>19</a:t>
            </a:fld>
            <a:endParaRPr lang="en-GB"/>
          </a:p>
        </p:txBody>
      </p:sp>
    </p:spTree>
    <p:extLst>
      <p:ext uri="{BB962C8B-B14F-4D97-AF65-F5344CB8AC3E}">
        <p14:creationId xmlns:p14="http://schemas.microsoft.com/office/powerpoint/2010/main" val="313085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Content</a:t>
            </a:r>
          </a:p>
        </p:txBody>
      </p:sp>
      <p:sp>
        <p:nvSpPr>
          <p:cNvPr id="15" name="Shape 29">
            <a:extLst>
              <a:ext uri="{FF2B5EF4-FFF2-40B4-BE49-F238E27FC236}">
                <a16:creationId xmlns:a16="http://schemas.microsoft.com/office/drawing/2014/main" id="{9BA5D876-6402-42C3-B1C6-6F4D15F37960}"/>
              </a:ext>
            </a:extLst>
          </p:cNvPr>
          <p:cNvSpPr/>
          <p:nvPr/>
        </p:nvSpPr>
        <p:spPr>
          <a:xfrm>
            <a:off x="1226123" y="180016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solidFill>
                <a:schemeClr val="tx2"/>
              </a:solidFill>
            </a:endParaRPr>
          </a:p>
        </p:txBody>
      </p:sp>
      <p:sp>
        <p:nvSpPr>
          <p:cNvPr id="18" name="Shape 30">
            <a:extLst>
              <a:ext uri="{FF2B5EF4-FFF2-40B4-BE49-F238E27FC236}">
                <a16:creationId xmlns:a16="http://schemas.microsoft.com/office/drawing/2014/main" id="{F8D7D5E7-811D-47EE-972B-12494AEF575E}"/>
              </a:ext>
            </a:extLst>
          </p:cNvPr>
          <p:cNvSpPr/>
          <p:nvPr/>
        </p:nvSpPr>
        <p:spPr>
          <a:xfrm>
            <a:off x="1309844" y="1792548"/>
            <a:ext cx="213562" cy="358137"/>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sz="1700" dirty="0">
                <a:solidFill>
                  <a:srgbClr val="FFFFFF"/>
                </a:solidFill>
              </a:rPr>
              <a:t>1</a:t>
            </a:r>
          </a:p>
        </p:txBody>
      </p:sp>
      <p:sp>
        <p:nvSpPr>
          <p:cNvPr id="19" name="Shape 31">
            <a:extLst>
              <a:ext uri="{FF2B5EF4-FFF2-40B4-BE49-F238E27FC236}">
                <a16:creationId xmlns:a16="http://schemas.microsoft.com/office/drawing/2014/main" id="{0F4B9A47-DF6A-4083-A40A-E379C8866411}"/>
              </a:ext>
            </a:extLst>
          </p:cNvPr>
          <p:cNvSpPr/>
          <p:nvPr/>
        </p:nvSpPr>
        <p:spPr>
          <a:xfrm>
            <a:off x="1226123" y="221164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solidFill>
                <a:schemeClr val="tx2"/>
              </a:solidFill>
            </a:endParaRPr>
          </a:p>
        </p:txBody>
      </p:sp>
      <p:sp>
        <p:nvSpPr>
          <p:cNvPr id="20" name="Shape 32">
            <a:extLst>
              <a:ext uri="{FF2B5EF4-FFF2-40B4-BE49-F238E27FC236}">
                <a16:creationId xmlns:a16="http://schemas.microsoft.com/office/drawing/2014/main" id="{857B0510-2455-4C60-AA04-B0AD87B7E268}"/>
              </a:ext>
            </a:extLst>
          </p:cNvPr>
          <p:cNvSpPr/>
          <p:nvPr/>
        </p:nvSpPr>
        <p:spPr>
          <a:xfrm>
            <a:off x="1318470" y="2204027"/>
            <a:ext cx="213562" cy="358137"/>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sz="1700" dirty="0">
                <a:solidFill>
                  <a:srgbClr val="FFFFFF"/>
                </a:solidFill>
              </a:rPr>
              <a:t>2</a:t>
            </a:r>
          </a:p>
        </p:txBody>
      </p:sp>
      <p:sp>
        <p:nvSpPr>
          <p:cNvPr id="21" name="Shape 33">
            <a:extLst>
              <a:ext uri="{FF2B5EF4-FFF2-40B4-BE49-F238E27FC236}">
                <a16:creationId xmlns:a16="http://schemas.microsoft.com/office/drawing/2014/main" id="{B42E8D02-8529-4029-ADF8-37602DBC6652}"/>
              </a:ext>
            </a:extLst>
          </p:cNvPr>
          <p:cNvSpPr/>
          <p:nvPr/>
        </p:nvSpPr>
        <p:spPr>
          <a:xfrm>
            <a:off x="1226123" y="263074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dirty="0">
              <a:latin typeface="+mn-lt"/>
            </a:endParaRPr>
          </a:p>
        </p:txBody>
      </p:sp>
      <p:sp>
        <p:nvSpPr>
          <p:cNvPr id="22" name="Shape 34">
            <a:extLst>
              <a:ext uri="{FF2B5EF4-FFF2-40B4-BE49-F238E27FC236}">
                <a16:creationId xmlns:a16="http://schemas.microsoft.com/office/drawing/2014/main" id="{675E6BB7-C8BA-45CB-ACD7-189732F7723A}"/>
              </a:ext>
            </a:extLst>
          </p:cNvPr>
          <p:cNvSpPr/>
          <p:nvPr/>
        </p:nvSpPr>
        <p:spPr>
          <a:xfrm>
            <a:off x="1309844" y="2631752"/>
            <a:ext cx="213562" cy="358137"/>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sz="1700" dirty="0">
                <a:solidFill>
                  <a:srgbClr val="FFFFFF"/>
                </a:solidFill>
              </a:rPr>
              <a:t>3</a:t>
            </a:r>
          </a:p>
        </p:txBody>
      </p:sp>
      <p:sp>
        <p:nvSpPr>
          <p:cNvPr id="23" name="Shape 35">
            <a:extLst>
              <a:ext uri="{FF2B5EF4-FFF2-40B4-BE49-F238E27FC236}">
                <a16:creationId xmlns:a16="http://schemas.microsoft.com/office/drawing/2014/main" id="{56E7CBD5-EA95-4C1C-BEDF-A02CFD7FAAC7}"/>
              </a:ext>
            </a:extLst>
          </p:cNvPr>
          <p:cNvSpPr/>
          <p:nvPr/>
        </p:nvSpPr>
        <p:spPr>
          <a:xfrm>
            <a:off x="1226122" y="3053432"/>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4" name="Shape 30">
            <a:extLst>
              <a:ext uri="{FF2B5EF4-FFF2-40B4-BE49-F238E27FC236}">
                <a16:creationId xmlns:a16="http://schemas.microsoft.com/office/drawing/2014/main" id="{94F8C8E7-F797-4B93-A1C5-607116303474}"/>
              </a:ext>
            </a:extLst>
          </p:cNvPr>
          <p:cNvSpPr/>
          <p:nvPr/>
        </p:nvSpPr>
        <p:spPr>
          <a:xfrm>
            <a:off x="1320469" y="3067512"/>
            <a:ext cx="202936" cy="3539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4</a:t>
            </a:r>
            <a:endParaRPr sz="1700" dirty="0">
              <a:solidFill>
                <a:srgbClr val="FFFFFF"/>
              </a:solidFill>
            </a:endParaRPr>
          </a:p>
        </p:txBody>
      </p:sp>
      <p:sp>
        <p:nvSpPr>
          <p:cNvPr id="25" name="Shape 35">
            <a:extLst>
              <a:ext uri="{FF2B5EF4-FFF2-40B4-BE49-F238E27FC236}">
                <a16:creationId xmlns:a16="http://schemas.microsoft.com/office/drawing/2014/main" id="{F72879F0-47FA-4ACB-9722-C12FC9A4CF57}"/>
              </a:ext>
            </a:extLst>
          </p:cNvPr>
          <p:cNvSpPr/>
          <p:nvPr/>
        </p:nvSpPr>
        <p:spPr>
          <a:xfrm>
            <a:off x="1224136" y="3478762"/>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6" name="Shape 30">
            <a:extLst>
              <a:ext uri="{FF2B5EF4-FFF2-40B4-BE49-F238E27FC236}">
                <a16:creationId xmlns:a16="http://schemas.microsoft.com/office/drawing/2014/main" id="{35A3F12C-EFC9-437D-B52E-C811FB264ACD}"/>
              </a:ext>
            </a:extLst>
          </p:cNvPr>
          <p:cNvSpPr/>
          <p:nvPr/>
        </p:nvSpPr>
        <p:spPr>
          <a:xfrm>
            <a:off x="1320470" y="3492290"/>
            <a:ext cx="202936" cy="3539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5</a:t>
            </a:r>
            <a:endParaRPr sz="1700" dirty="0">
              <a:solidFill>
                <a:srgbClr val="FFFFFF"/>
              </a:solidFill>
            </a:endParaRPr>
          </a:p>
        </p:txBody>
      </p:sp>
      <p:sp>
        <p:nvSpPr>
          <p:cNvPr id="27" name="Shape 35">
            <a:extLst>
              <a:ext uri="{FF2B5EF4-FFF2-40B4-BE49-F238E27FC236}">
                <a16:creationId xmlns:a16="http://schemas.microsoft.com/office/drawing/2014/main" id="{C35E466A-B53B-496D-B8D0-B031210B0121}"/>
              </a:ext>
            </a:extLst>
          </p:cNvPr>
          <p:cNvSpPr/>
          <p:nvPr/>
        </p:nvSpPr>
        <p:spPr>
          <a:xfrm>
            <a:off x="1231442" y="3890735"/>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28" name="Shape 30">
            <a:extLst>
              <a:ext uri="{FF2B5EF4-FFF2-40B4-BE49-F238E27FC236}">
                <a16:creationId xmlns:a16="http://schemas.microsoft.com/office/drawing/2014/main" id="{71BD1EA2-5C38-4C0F-B6B1-E8072DB4C822}"/>
              </a:ext>
            </a:extLst>
          </p:cNvPr>
          <p:cNvSpPr/>
          <p:nvPr/>
        </p:nvSpPr>
        <p:spPr>
          <a:xfrm>
            <a:off x="1309844" y="3890735"/>
            <a:ext cx="202936" cy="3539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6</a:t>
            </a:r>
            <a:endParaRPr sz="1700" dirty="0">
              <a:solidFill>
                <a:srgbClr val="FFFFFF"/>
              </a:solidFill>
            </a:endParaRPr>
          </a:p>
        </p:txBody>
      </p:sp>
      <p:sp>
        <p:nvSpPr>
          <p:cNvPr id="29" name="Shape 35">
            <a:extLst>
              <a:ext uri="{FF2B5EF4-FFF2-40B4-BE49-F238E27FC236}">
                <a16:creationId xmlns:a16="http://schemas.microsoft.com/office/drawing/2014/main" id="{6FEA20FD-FFEA-43A3-8EED-24AC929C37A6}"/>
              </a:ext>
            </a:extLst>
          </p:cNvPr>
          <p:cNvSpPr/>
          <p:nvPr/>
        </p:nvSpPr>
        <p:spPr>
          <a:xfrm>
            <a:off x="1223260" y="431976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30" name="Shape 30">
            <a:extLst>
              <a:ext uri="{FF2B5EF4-FFF2-40B4-BE49-F238E27FC236}">
                <a16:creationId xmlns:a16="http://schemas.microsoft.com/office/drawing/2014/main" id="{D9A967BD-EEDD-40F7-BA80-CCDDA04BBAD1}"/>
              </a:ext>
            </a:extLst>
          </p:cNvPr>
          <p:cNvSpPr/>
          <p:nvPr/>
        </p:nvSpPr>
        <p:spPr>
          <a:xfrm>
            <a:off x="1313163" y="4337013"/>
            <a:ext cx="202936" cy="3539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7</a:t>
            </a:r>
            <a:endParaRPr sz="1700" dirty="0">
              <a:solidFill>
                <a:srgbClr val="FFFFFF"/>
              </a:solidFill>
            </a:endParaRPr>
          </a:p>
        </p:txBody>
      </p:sp>
      <p:sp>
        <p:nvSpPr>
          <p:cNvPr id="31" name="Shape 35">
            <a:extLst>
              <a:ext uri="{FF2B5EF4-FFF2-40B4-BE49-F238E27FC236}">
                <a16:creationId xmlns:a16="http://schemas.microsoft.com/office/drawing/2014/main" id="{0C57674E-FF0F-43E0-B9EA-3F25702F511A}"/>
              </a:ext>
            </a:extLst>
          </p:cNvPr>
          <p:cNvSpPr/>
          <p:nvPr/>
        </p:nvSpPr>
        <p:spPr>
          <a:xfrm>
            <a:off x="1232210" y="4762341"/>
            <a:ext cx="380991" cy="380994"/>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2"/>
          </a:solidFill>
          <a:ln w="12700">
            <a:miter lim="400000"/>
          </a:ln>
        </p:spPr>
        <p:txBody>
          <a:bodyPr lIns="0" tIns="0" rIns="0" bIns="0" anchor="ctr"/>
          <a:lstStyle/>
          <a:p>
            <a:pPr lvl="0">
              <a:defRPr b="0">
                <a:solidFill>
                  <a:srgbClr val="FFFFFF"/>
                </a:solidFill>
                <a:latin typeface="Verdana Bold"/>
                <a:ea typeface="Verdana Bold"/>
                <a:cs typeface="Verdana Bold"/>
                <a:sym typeface="Verdana Bold"/>
              </a:defRPr>
            </a:pPr>
            <a:endParaRPr/>
          </a:p>
        </p:txBody>
      </p:sp>
      <p:sp>
        <p:nvSpPr>
          <p:cNvPr id="32" name="Shape 30">
            <a:extLst>
              <a:ext uri="{FF2B5EF4-FFF2-40B4-BE49-F238E27FC236}">
                <a16:creationId xmlns:a16="http://schemas.microsoft.com/office/drawing/2014/main" id="{D8496DAC-2CBB-4852-AF02-2CDA754244CC}"/>
              </a:ext>
            </a:extLst>
          </p:cNvPr>
          <p:cNvSpPr/>
          <p:nvPr/>
        </p:nvSpPr>
        <p:spPr>
          <a:xfrm>
            <a:off x="1321199" y="4776066"/>
            <a:ext cx="202936" cy="3539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700" b="0">
                <a:solidFill>
                  <a:srgbClr val="FFFFFF"/>
                </a:solidFill>
              </a:defRPr>
            </a:lvl1pPr>
          </a:lstStyle>
          <a:p>
            <a:pPr lvl="0">
              <a:defRPr sz="1800">
                <a:solidFill>
                  <a:srgbClr val="000000"/>
                </a:solidFill>
              </a:defRPr>
            </a:pPr>
            <a:r>
              <a:rPr lang="de-DE" sz="1700" dirty="0">
                <a:solidFill>
                  <a:srgbClr val="FFFFFF"/>
                </a:solidFill>
              </a:rPr>
              <a:t>8</a:t>
            </a:r>
            <a:endParaRPr sz="1700" dirty="0">
              <a:solidFill>
                <a:srgbClr val="FFFFFF"/>
              </a:solidFill>
            </a:endParaRPr>
          </a:p>
        </p:txBody>
      </p:sp>
      <p:sp>
        <p:nvSpPr>
          <p:cNvPr id="33" name="Shape 27">
            <a:extLst>
              <a:ext uri="{FF2B5EF4-FFF2-40B4-BE49-F238E27FC236}">
                <a16:creationId xmlns:a16="http://schemas.microsoft.com/office/drawing/2014/main" id="{90151C10-4D98-403C-B7D4-E58C872A264A}"/>
              </a:ext>
            </a:extLst>
          </p:cNvPr>
          <p:cNvSpPr/>
          <p:nvPr/>
        </p:nvSpPr>
        <p:spPr>
          <a:xfrm>
            <a:off x="1839503" y="1811862"/>
            <a:ext cx="7304497" cy="3406057"/>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lvl="0">
              <a:lnSpc>
                <a:spcPct val="120000"/>
              </a:lnSpc>
              <a:spcBef>
                <a:spcPts val="400"/>
              </a:spcBef>
              <a:defRPr sz="1800" b="0">
                <a:solidFill>
                  <a:srgbClr val="000000"/>
                </a:solidFill>
              </a:defRPr>
            </a:pPr>
            <a:r>
              <a:rPr lang="en-GB" sz="2000" dirty="0">
                <a:solidFill>
                  <a:srgbClr val="535353"/>
                </a:solidFill>
              </a:rPr>
              <a:t>What is EMAS?</a:t>
            </a:r>
          </a:p>
          <a:p>
            <a:pPr>
              <a:lnSpc>
                <a:spcPct val="120000"/>
              </a:lnSpc>
              <a:spcBef>
                <a:spcPts val="400"/>
              </a:spcBef>
              <a:defRPr sz="1800" b="0">
                <a:solidFill>
                  <a:srgbClr val="000000"/>
                </a:solidFill>
              </a:defRPr>
            </a:pPr>
            <a:r>
              <a:rPr lang="en-GB" sz="2000" b="0" dirty="0">
                <a:solidFill>
                  <a:srgbClr val="535353"/>
                </a:solidFill>
              </a:rPr>
              <a:t>How can Member States benefit from EMAS?</a:t>
            </a:r>
          </a:p>
          <a:p>
            <a:pPr>
              <a:lnSpc>
                <a:spcPct val="120000"/>
              </a:lnSpc>
              <a:spcBef>
                <a:spcPts val="400"/>
              </a:spcBef>
              <a:defRPr sz="1800" b="0">
                <a:solidFill>
                  <a:srgbClr val="000000"/>
                </a:solidFill>
              </a:defRPr>
            </a:pPr>
            <a:r>
              <a:rPr lang="en-GB" sz="2000" dirty="0">
                <a:solidFill>
                  <a:srgbClr val="535353"/>
                </a:solidFill>
              </a:rPr>
              <a:t>What is the added value of EMAS over other instruments?</a:t>
            </a:r>
            <a:endParaRPr lang="en-GB" sz="2000" b="0" dirty="0">
              <a:solidFill>
                <a:srgbClr val="535353"/>
              </a:solidFill>
            </a:endParaRPr>
          </a:p>
          <a:p>
            <a:pPr lvl="0">
              <a:lnSpc>
                <a:spcPct val="120000"/>
              </a:lnSpc>
              <a:spcBef>
                <a:spcPts val="400"/>
              </a:spcBef>
              <a:defRPr sz="1800" b="0">
                <a:solidFill>
                  <a:srgbClr val="000000"/>
                </a:solidFill>
              </a:defRPr>
            </a:pPr>
            <a:r>
              <a:rPr lang="en-GB" sz="2000" dirty="0">
                <a:solidFill>
                  <a:srgbClr val="535353"/>
                </a:solidFill>
              </a:rPr>
              <a:t>How is EMAS related to other policies?</a:t>
            </a:r>
          </a:p>
          <a:p>
            <a:pPr lvl="0">
              <a:lnSpc>
                <a:spcPct val="120000"/>
              </a:lnSpc>
              <a:spcBef>
                <a:spcPts val="400"/>
              </a:spcBef>
              <a:defRPr sz="1800" b="0">
                <a:solidFill>
                  <a:srgbClr val="000000"/>
                </a:solidFill>
              </a:defRPr>
            </a:pPr>
            <a:r>
              <a:rPr lang="en-GB" sz="2000" dirty="0">
                <a:solidFill>
                  <a:srgbClr val="535353"/>
                </a:solidFill>
              </a:rPr>
              <a:t>What can be done by public authorities?</a:t>
            </a:r>
          </a:p>
          <a:p>
            <a:pPr lvl="0">
              <a:lnSpc>
                <a:spcPct val="120000"/>
              </a:lnSpc>
              <a:spcBef>
                <a:spcPts val="400"/>
              </a:spcBef>
              <a:defRPr sz="1800" b="0">
                <a:solidFill>
                  <a:srgbClr val="000000"/>
                </a:solidFill>
              </a:defRPr>
            </a:pPr>
            <a:r>
              <a:rPr lang="en-GB" sz="2000" dirty="0">
                <a:solidFill>
                  <a:srgbClr val="535353"/>
                </a:solidFill>
              </a:rPr>
              <a:t>Which instruments are available?</a:t>
            </a:r>
          </a:p>
          <a:p>
            <a:pPr lvl="0">
              <a:lnSpc>
                <a:spcPct val="120000"/>
              </a:lnSpc>
              <a:spcBef>
                <a:spcPts val="400"/>
              </a:spcBef>
              <a:defRPr sz="1800" b="0">
                <a:solidFill>
                  <a:srgbClr val="000000"/>
                </a:solidFill>
              </a:defRPr>
            </a:pPr>
            <a:r>
              <a:rPr lang="en-GB" sz="2000" dirty="0">
                <a:solidFill>
                  <a:srgbClr val="535353"/>
                </a:solidFill>
              </a:rPr>
              <a:t>Focus on regulatory relief</a:t>
            </a:r>
          </a:p>
          <a:p>
            <a:pPr lvl="0">
              <a:lnSpc>
                <a:spcPct val="120000"/>
              </a:lnSpc>
              <a:spcBef>
                <a:spcPts val="400"/>
              </a:spcBef>
              <a:defRPr sz="1800" b="0">
                <a:solidFill>
                  <a:srgbClr val="000000"/>
                </a:solidFill>
              </a:defRPr>
            </a:pPr>
            <a:r>
              <a:rPr lang="en-GB" sz="2000" dirty="0">
                <a:solidFill>
                  <a:srgbClr val="535353"/>
                </a:solidFill>
              </a:rPr>
              <a:t>Summary </a:t>
            </a:r>
          </a:p>
        </p:txBody>
      </p:sp>
      <p:sp>
        <p:nvSpPr>
          <p:cNvPr id="2" name="Slide Number Placeholder 1">
            <a:extLst>
              <a:ext uri="{FF2B5EF4-FFF2-40B4-BE49-F238E27FC236}">
                <a16:creationId xmlns:a16="http://schemas.microsoft.com/office/drawing/2014/main" id="{45D91DCF-D6C1-4944-A79B-3D953A077C3F}"/>
              </a:ext>
            </a:extLst>
          </p:cNvPr>
          <p:cNvSpPr>
            <a:spLocks noGrp="1"/>
          </p:cNvSpPr>
          <p:nvPr>
            <p:ph type="sldNum" sz="quarter" idx="12"/>
          </p:nvPr>
        </p:nvSpPr>
        <p:spPr/>
        <p:txBody>
          <a:bodyPr/>
          <a:lstStyle/>
          <a:p>
            <a:fld id="{F46C79FD-C571-418B-AB0F-5EE936C85276}" type="slidenum">
              <a:rPr lang="en-GB" smtClean="0"/>
              <a:t>2</a:t>
            </a:fld>
            <a:endParaRPr lang="en-GB"/>
          </a:p>
        </p:txBody>
      </p:sp>
    </p:spTree>
    <p:extLst>
      <p:ext uri="{BB962C8B-B14F-4D97-AF65-F5344CB8AC3E}">
        <p14:creationId xmlns:p14="http://schemas.microsoft.com/office/powerpoint/2010/main" val="1417256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Other examples of regulatory relief measures</a:t>
            </a:r>
          </a:p>
        </p:txBody>
      </p:sp>
      <p:graphicFrame>
        <p:nvGraphicFramePr>
          <p:cNvPr id="8" name="Tabelle 9">
            <a:extLst>
              <a:ext uri="{FF2B5EF4-FFF2-40B4-BE49-F238E27FC236}">
                <a16:creationId xmlns:a16="http://schemas.microsoft.com/office/drawing/2014/main" id="{246C9D4D-B62E-4164-80CB-09FCB8AE29E1}"/>
              </a:ext>
            </a:extLst>
          </p:cNvPr>
          <p:cNvGraphicFramePr>
            <a:graphicFrameLocks noGrp="1"/>
          </p:cNvGraphicFramePr>
          <p:nvPr>
            <p:extLst>
              <p:ext uri="{D42A27DB-BD31-4B8C-83A1-F6EECF244321}">
                <p14:modId xmlns:p14="http://schemas.microsoft.com/office/powerpoint/2010/main" val="2532730498"/>
              </p:ext>
            </p:extLst>
          </p:nvPr>
        </p:nvGraphicFramePr>
        <p:xfrm>
          <a:off x="1898226" y="2432989"/>
          <a:ext cx="8354138" cy="2926112"/>
        </p:xfrm>
        <a:graphic>
          <a:graphicData uri="http://schemas.openxmlformats.org/drawingml/2006/table">
            <a:tbl>
              <a:tblPr firstRow="1" bandRow="1">
                <a:tableStyleId>{F5AB1C69-6EDB-4FF4-983F-18BD219EF322}</a:tableStyleId>
              </a:tblPr>
              <a:tblGrid>
                <a:gridCol w="1052792">
                  <a:extLst>
                    <a:ext uri="{9D8B030D-6E8A-4147-A177-3AD203B41FA5}">
                      <a16:colId xmlns:a16="http://schemas.microsoft.com/office/drawing/2014/main" val="20000"/>
                    </a:ext>
                  </a:extLst>
                </a:gridCol>
                <a:gridCol w="1119580">
                  <a:extLst>
                    <a:ext uri="{9D8B030D-6E8A-4147-A177-3AD203B41FA5}">
                      <a16:colId xmlns:a16="http://schemas.microsoft.com/office/drawing/2014/main" val="20001"/>
                    </a:ext>
                  </a:extLst>
                </a:gridCol>
                <a:gridCol w="6181766">
                  <a:extLst>
                    <a:ext uri="{9D8B030D-6E8A-4147-A177-3AD203B41FA5}">
                      <a16:colId xmlns:a16="http://schemas.microsoft.com/office/drawing/2014/main" val="20002"/>
                    </a:ext>
                  </a:extLst>
                </a:gridCol>
              </a:tblGrid>
              <a:tr h="152517">
                <a:tc>
                  <a:txBody>
                    <a:bodyPr/>
                    <a:lstStyle/>
                    <a:p>
                      <a:pPr algn="l"/>
                      <a:r>
                        <a:rPr lang="en-GB" sz="1400" baseline="0" noProof="0" dirty="0">
                          <a:latin typeface="+mj-lt"/>
                        </a:rPr>
                        <a:t>Member State</a:t>
                      </a:r>
                      <a:endParaRPr lang="en-GB" sz="1400" noProof="0" dirty="0">
                        <a:solidFill>
                          <a:schemeClr val="bg1"/>
                        </a:solidFill>
                        <a:latin typeface="+mj-lt"/>
                      </a:endParaRPr>
                    </a:p>
                  </a:txBody>
                  <a:tcPr marL="91436" marR="91436" marT="45736" marB="45736">
                    <a:solidFill>
                      <a:srgbClr val="0F5494"/>
                    </a:solidFill>
                  </a:tcPr>
                </a:tc>
                <a:tc>
                  <a:txBody>
                    <a:bodyPr/>
                    <a:lstStyle/>
                    <a:p>
                      <a:pPr algn="l"/>
                      <a:r>
                        <a:rPr lang="en-GB" sz="1400" noProof="0" dirty="0">
                          <a:latin typeface="+mj-lt"/>
                        </a:rPr>
                        <a:t>Measure</a:t>
                      </a:r>
                      <a:endParaRPr lang="en-GB" sz="1400" noProof="0" dirty="0">
                        <a:solidFill>
                          <a:schemeClr val="bg1"/>
                        </a:solidFill>
                        <a:latin typeface="+mj-lt"/>
                      </a:endParaRPr>
                    </a:p>
                  </a:txBody>
                  <a:tcPr marL="91436" marR="91436" marT="45736" marB="45736">
                    <a:solidFill>
                      <a:srgbClr val="0F5494"/>
                    </a:solidFill>
                  </a:tcPr>
                </a:tc>
                <a:tc>
                  <a:txBody>
                    <a:bodyPr/>
                    <a:lstStyle/>
                    <a:p>
                      <a:pPr algn="l"/>
                      <a:r>
                        <a:rPr lang="en-GB" sz="1400" noProof="0" dirty="0">
                          <a:solidFill>
                            <a:schemeClr val="bg1"/>
                          </a:solidFill>
                          <a:latin typeface="+mj-lt"/>
                        </a:rPr>
                        <a:t>Description</a:t>
                      </a:r>
                    </a:p>
                  </a:txBody>
                  <a:tcPr marL="91436" marR="91436" marT="45736" marB="45736">
                    <a:solidFill>
                      <a:srgbClr val="0F5494"/>
                    </a:solidFill>
                  </a:tcPr>
                </a:tc>
                <a:extLst>
                  <a:ext uri="{0D108BD9-81ED-4DB2-BD59-A6C34878D82A}">
                    <a16:rowId xmlns:a16="http://schemas.microsoft.com/office/drawing/2014/main" val="10000"/>
                  </a:ext>
                </a:extLst>
              </a:tr>
              <a:tr h="908757">
                <a:tc>
                  <a:txBody>
                    <a:bodyPr/>
                    <a:lstStyle/>
                    <a:p>
                      <a:pPr marL="0" algn="l" defTabSz="521437" rtl="0" eaLnBrk="1" latinLnBrk="0" hangingPunct="1"/>
                      <a:r>
                        <a:rPr lang="en-GB" sz="1400" b="1" kern="1200" dirty="0">
                          <a:solidFill>
                            <a:schemeClr val="dk1"/>
                          </a:solidFill>
                          <a:latin typeface="+mn-lt"/>
                          <a:ea typeface="+mn-ea"/>
                          <a:cs typeface="+mn-cs"/>
                        </a:rPr>
                        <a:t>Austria</a:t>
                      </a:r>
                    </a:p>
                  </a:txBody>
                  <a:tcPr>
                    <a:solidFill>
                      <a:srgbClr val="F2F2F2"/>
                    </a:solidFill>
                  </a:tcPr>
                </a:tc>
                <a:tc>
                  <a:txBody>
                    <a:bodyPr/>
                    <a:lstStyle/>
                    <a:p>
                      <a:pPr marL="0" algn="l" defTabSz="521437" rtl="0" eaLnBrk="1" latinLnBrk="0" hangingPunct="1"/>
                      <a:r>
                        <a:rPr lang="en-GB" sz="1400" b="1" kern="1200" dirty="0">
                          <a:solidFill>
                            <a:schemeClr val="dk1"/>
                          </a:solidFill>
                          <a:latin typeface="+mn-lt"/>
                          <a:ea typeface="+mn-ea"/>
                          <a:cs typeface="+mn-cs"/>
                        </a:rPr>
                        <a:t>Fast-track or simplified permit</a:t>
                      </a:r>
                    </a:p>
                  </a:txBody>
                  <a:tcPr>
                    <a:solidFill>
                      <a:srgbClr val="F2F2F2"/>
                    </a:solidFill>
                  </a:tcPr>
                </a:tc>
                <a:tc>
                  <a:txBody>
                    <a:bodyPr/>
                    <a:lstStyle/>
                    <a:p>
                      <a:pPr marL="0" algn="l" defTabSz="521437" rtl="0" eaLnBrk="1" latinLnBrk="0" hangingPunct="1"/>
                      <a:r>
                        <a:rPr lang="en-GB" sz="1400" b="0" dirty="0">
                          <a:solidFill>
                            <a:schemeClr val="tx1"/>
                          </a:solidFill>
                        </a:rPr>
                        <a:t>EMAS organisations do not need permits for facility changes if they submit a statement from the verifier guaranteeing that the changes are included in the organisation’s environmental planning.  They can also get sites’ permits consolidated and approved in a single notice. </a:t>
                      </a:r>
                      <a:endParaRPr lang="en-GB" sz="1400" kern="1200" dirty="0">
                        <a:solidFill>
                          <a:schemeClr val="dk1"/>
                        </a:solidFill>
                        <a:latin typeface="+mn-lt"/>
                        <a:ea typeface="+mn-ea"/>
                        <a:cs typeface="+mn-cs"/>
                      </a:endParaRPr>
                    </a:p>
                  </a:txBody>
                  <a:tcPr>
                    <a:solidFill>
                      <a:srgbClr val="F2F2F2"/>
                    </a:solidFill>
                  </a:tcPr>
                </a:tc>
                <a:extLst>
                  <a:ext uri="{0D108BD9-81ED-4DB2-BD59-A6C34878D82A}">
                    <a16:rowId xmlns:a16="http://schemas.microsoft.com/office/drawing/2014/main" val="10001"/>
                  </a:ext>
                </a:extLst>
              </a:tr>
              <a:tr h="0">
                <a:tc>
                  <a:txBody>
                    <a:bodyPr/>
                    <a:lstStyle/>
                    <a:p>
                      <a:pPr marL="0" algn="l" defTabSz="521437" rtl="0" eaLnBrk="1" latinLnBrk="0" hangingPunct="1"/>
                      <a:r>
                        <a:rPr lang="en-GB" sz="1400" b="1" dirty="0">
                          <a:solidFill>
                            <a:schemeClr val="tx1"/>
                          </a:solidFill>
                          <a:latin typeface="+mn-lt"/>
                          <a:ea typeface="+mn-ea"/>
                          <a:cs typeface="+mn-cs"/>
                          <a:sym typeface="Calibri"/>
                        </a:rPr>
                        <a:t>France</a:t>
                      </a:r>
                    </a:p>
                  </a:txBody>
                  <a:tcPr>
                    <a:solidFill>
                      <a:srgbClr val="F2F2F2"/>
                    </a:solidFill>
                  </a:tcPr>
                </a:tc>
                <a:tc>
                  <a:txBody>
                    <a:bodyPr/>
                    <a:lstStyle/>
                    <a:p>
                      <a:pPr marL="0" algn="l" defTabSz="521437" rtl="0" eaLnBrk="1" latinLnBrk="0" hangingPunct="1"/>
                      <a:r>
                        <a:rPr lang="en-GB" sz="1400" b="1" dirty="0">
                          <a:solidFill>
                            <a:schemeClr val="tx1"/>
                          </a:solidFill>
                          <a:latin typeface="+mn-lt"/>
                          <a:ea typeface="+mn-ea"/>
                          <a:cs typeface="+mn-cs"/>
                          <a:sym typeface="Calibri"/>
                        </a:rPr>
                        <a:t>Reduced reporting</a:t>
                      </a:r>
                    </a:p>
                  </a:txBody>
                  <a:tcPr>
                    <a:solidFill>
                      <a:srgbClr val="F2F2F2"/>
                    </a:solidFill>
                  </a:tcPr>
                </a:tc>
                <a:tc>
                  <a:txBody>
                    <a:bodyPr/>
                    <a:lstStyle/>
                    <a:p>
                      <a:pPr marL="0" algn="l" defTabSz="521437" rtl="0" eaLnBrk="1" latinLnBrk="0" hangingPunct="1"/>
                      <a:r>
                        <a:rPr lang="en-GB" sz="1400" b="0" dirty="0">
                          <a:solidFill>
                            <a:schemeClr val="tx1"/>
                          </a:solidFill>
                          <a:latin typeface="+mn-lt"/>
                          <a:ea typeface="+mn-ea"/>
                          <a:cs typeface="+mn-cs"/>
                          <a:sym typeface="Calibri"/>
                        </a:rPr>
                        <a:t>In the framework of CSR reporting, environmental information reported does not have to be checked by a third party auditor if already checked by an EMAS.</a:t>
                      </a:r>
                    </a:p>
                  </a:txBody>
                  <a:tcPr>
                    <a:solidFill>
                      <a:srgbClr val="F2F2F2"/>
                    </a:solidFill>
                  </a:tcPr>
                </a:tc>
                <a:extLst>
                  <a:ext uri="{0D108BD9-81ED-4DB2-BD59-A6C34878D82A}">
                    <a16:rowId xmlns:a16="http://schemas.microsoft.com/office/drawing/2014/main" val="10002"/>
                  </a:ext>
                </a:extLst>
              </a:tr>
              <a:tr h="304905">
                <a:tc>
                  <a:txBody>
                    <a:bodyPr/>
                    <a:lstStyle/>
                    <a:p>
                      <a:pPr marL="0" algn="l" defTabSz="521437" rtl="0" eaLnBrk="1" latinLnBrk="0" hangingPunct="1"/>
                      <a:r>
                        <a:rPr lang="en-GB" sz="1400" b="1" dirty="0">
                          <a:solidFill>
                            <a:schemeClr val="tx1"/>
                          </a:solidFill>
                          <a:latin typeface="+mn-lt"/>
                          <a:ea typeface="+mn-ea"/>
                          <a:cs typeface="+mn-cs"/>
                          <a:sym typeface="Calibri"/>
                        </a:rPr>
                        <a:t>Germany</a:t>
                      </a:r>
                    </a:p>
                  </a:txBody>
                  <a:tcPr>
                    <a:solidFill>
                      <a:srgbClr val="F2F2F2"/>
                    </a:solidFill>
                  </a:tcPr>
                </a:tc>
                <a:tc>
                  <a:txBody>
                    <a:bodyPr/>
                    <a:lstStyle/>
                    <a:p>
                      <a:pPr marL="0" algn="l" defTabSz="521437" rtl="0" eaLnBrk="1" latinLnBrk="0" hangingPunct="1"/>
                      <a:r>
                        <a:rPr lang="en-GB" sz="1400" b="1" dirty="0">
                          <a:solidFill>
                            <a:schemeClr val="tx1"/>
                          </a:solidFill>
                          <a:latin typeface="+mn-lt"/>
                          <a:ea typeface="+mn-ea"/>
                          <a:cs typeface="+mn-cs"/>
                          <a:sym typeface="Calibri"/>
                        </a:rPr>
                        <a:t>Tax breaks</a:t>
                      </a:r>
                    </a:p>
                  </a:txBody>
                  <a:tcPr>
                    <a:solidFill>
                      <a:srgbClr val="F2F2F2"/>
                    </a:solidFill>
                  </a:tcPr>
                </a:tc>
                <a:tc>
                  <a:txBody>
                    <a:bodyPr/>
                    <a:lstStyle/>
                    <a:p>
                      <a:pPr marL="0" algn="l" defTabSz="521437" rtl="0" eaLnBrk="1" latinLnBrk="0" hangingPunct="1"/>
                      <a:r>
                        <a:rPr lang="en-GB" sz="1400" b="0" dirty="0">
                          <a:solidFill>
                            <a:schemeClr val="tx1"/>
                          </a:solidFill>
                          <a:latin typeface="+mn-lt"/>
                          <a:ea typeface="+mn-ea"/>
                          <a:cs typeface="+mn-cs"/>
                          <a:sym typeface="Calibri"/>
                        </a:rPr>
                        <a:t>EMAS (or an energy management system according to ISO 50001) is a precondition for energy-intensive companies in the manufacturing </a:t>
                      </a:r>
                    </a:p>
                    <a:p>
                      <a:pPr marL="0" algn="l" defTabSz="521437" rtl="0" eaLnBrk="1" latinLnBrk="0" hangingPunct="1"/>
                      <a:r>
                        <a:rPr lang="en-GB" sz="1400" b="0" dirty="0">
                          <a:solidFill>
                            <a:schemeClr val="tx1"/>
                          </a:solidFill>
                          <a:latin typeface="+mn-lt"/>
                          <a:ea typeface="+mn-ea"/>
                          <a:cs typeface="+mn-cs"/>
                          <a:sym typeface="Calibri"/>
                        </a:rPr>
                        <a:t>sector to receive a refund of their paid electricity tax (of up to 90%)</a:t>
                      </a:r>
                    </a:p>
                  </a:txBody>
                  <a:tcPr>
                    <a:solidFill>
                      <a:srgbClr val="F2F2F2"/>
                    </a:solidFill>
                  </a:tcPr>
                </a:tc>
                <a:extLst>
                  <a:ext uri="{0D108BD9-81ED-4DB2-BD59-A6C34878D82A}">
                    <a16:rowId xmlns:a16="http://schemas.microsoft.com/office/drawing/2014/main" val="10003"/>
                  </a:ext>
                </a:extLst>
              </a:tr>
            </a:tbl>
          </a:graphicData>
        </a:graphic>
      </p:graphicFrame>
      <p:sp>
        <p:nvSpPr>
          <p:cNvPr id="9" name="Shape 86">
            <a:extLst>
              <a:ext uri="{FF2B5EF4-FFF2-40B4-BE49-F238E27FC236}">
                <a16:creationId xmlns:a16="http://schemas.microsoft.com/office/drawing/2014/main" id="{8E3A7421-3152-4518-AD1D-BFDDF1B71F34}"/>
              </a:ext>
            </a:extLst>
          </p:cNvPr>
          <p:cNvSpPr/>
          <p:nvPr/>
        </p:nvSpPr>
        <p:spPr>
          <a:xfrm>
            <a:off x="1777257" y="4156788"/>
            <a:ext cx="92394" cy="307773"/>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1400" b="0">
                <a:solidFill>
                  <a:srgbClr val="FFFFFF"/>
                </a:solidFill>
              </a:defRPr>
            </a:lvl1pPr>
          </a:lstStyle>
          <a:p>
            <a:pPr lvl="0">
              <a:defRPr sz="1800">
                <a:solidFill>
                  <a:srgbClr val="000000"/>
                </a:solidFill>
              </a:defRPr>
            </a:pPr>
            <a:endParaRPr sz="1400" dirty="0">
              <a:solidFill>
                <a:srgbClr val="FFFFFF"/>
              </a:solidFill>
            </a:endParaRPr>
          </a:p>
        </p:txBody>
      </p:sp>
      <p:sp>
        <p:nvSpPr>
          <p:cNvPr id="10" name="Textfeld 10">
            <a:extLst>
              <a:ext uri="{FF2B5EF4-FFF2-40B4-BE49-F238E27FC236}">
                <a16:creationId xmlns:a16="http://schemas.microsoft.com/office/drawing/2014/main" id="{55B06488-15EF-4EAD-9D03-8405F6F749B5}"/>
              </a:ext>
            </a:extLst>
          </p:cNvPr>
          <p:cNvSpPr txBox="1"/>
          <p:nvPr/>
        </p:nvSpPr>
        <p:spPr>
          <a:xfrm>
            <a:off x="1973253" y="5585685"/>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500" b="0" i="0" u="none" strike="noStrike" cap="none" spc="0" normalizeH="0" baseline="0" dirty="0">
                <a:ln>
                  <a:noFill/>
                </a:ln>
                <a:solidFill>
                  <a:srgbClr val="535353"/>
                </a:solidFill>
                <a:effectLst/>
                <a:uFillTx/>
                <a:latin typeface="Calibri"/>
                <a:ea typeface="Calibri"/>
                <a:cs typeface="Calibri"/>
                <a:sym typeface="Calibri"/>
              </a:rPr>
              <a:t>                            </a:t>
            </a:r>
            <a:r>
              <a:rPr kumimoji="0" lang="en-GB" sz="1500" b="0" i="0" u="none" strike="noStrike" cap="none" spc="0" normalizeH="0" baseline="0" dirty="0">
                <a:ln>
                  <a:noFill/>
                </a:ln>
                <a:solidFill>
                  <a:srgbClr val="535353"/>
                </a:solidFill>
                <a:effectLst/>
                <a:uFillTx/>
                <a:latin typeface="+mj-lt"/>
                <a:ea typeface="Calibri"/>
                <a:cs typeface="Calibri"/>
                <a:sym typeface="Calibri"/>
              </a:rPr>
              <a:t>For more information see </a:t>
            </a:r>
            <a:r>
              <a:rPr lang="en-GB" sz="1500" b="0" dirty="0">
                <a:latin typeface="+mj-lt"/>
                <a:hlinkClick r:id="rId2"/>
              </a:rPr>
              <a:t>RAVE study</a:t>
            </a:r>
            <a:r>
              <a:rPr lang="en-GB" sz="1500" b="0" dirty="0">
                <a:latin typeface="+mj-lt"/>
              </a:rPr>
              <a:t>, </a:t>
            </a:r>
            <a:r>
              <a:rPr kumimoji="0" lang="en-GB" sz="1500" b="0" i="0" u="none" strike="noStrike" cap="none" spc="0" normalizeH="0" dirty="0">
                <a:ln>
                  <a:noFill/>
                </a:ln>
                <a:solidFill>
                  <a:srgbClr val="535353"/>
                </a:solidFill>
                <a:effectLst/>
                <a:uFillTx/>
                <a:latin typeface="+mj-lt"/>
                <a:sym typeface="Calibri"/>
              </a:rPr>
              <a:t>p. 93</a:t>
            </a:r>
            <a:endParaRPr kumimoji="0" lang="en-GB" sz="1500" b="0" i="0" u="none" strike="noStrike" cap="none" spc="0" normalizeH="0" baseline="0" dirty="0">
              <a:ln>
                <a:noFill/>
              </a:ln>
              <a:solidFill>
                <a:srgbClr val="535353"/>
              </a:solidFill>
              <a:effectLst/>
              <a:uFillTx/>
              <a:latin typeface="+mj-lt"/>
              <a:ea typeface="Calibri"/>
              <a:cs typeface="Calibri"/>
              <a:sym typeface="Calibri"/>
            </a:endParaRPr>
          </a:p>
        </p:txBody>
      </p:sp>
      <p:sp>
        <p:nvSpPr>
          <p:cNvPr id="11" name="Text Placeholder 2">
            <a:extLst>
              <a:ext uri="{FF2B5EF4-FFF2-40B4-BE49-F238E27FC236}">
                <a16:creationId xmlns:a16="http://schemas.microsoft.com/office/drawing/2014/main" id="{07E558ED-94A9-4E40-951A-FDE987D8D8BD}"/>
              </a:ext>
            </a:extLst>
          </p:cNvPr>
          <p:cNvSpPr txBox="1">
            <a:spLocks/>
          </p:cNvSpPr>
          <p:nvPr/>
        </p:nvSpPr>
        <p:spPr>
          <a:xfrm>
            <a:off x="1777257" y="1535935"/>
            <a:ext cx="8027886" cy="808630"/>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lvl="0" indent="0" algn="l">
              <a:buNone/>
            </a:pPr>
            <a:r>
              <a:rPr lang="en-GB" sz="1600" b="0" dirty="0">
                <a:solidFill>
                  <a:schemeClr val="tx1"/>
                </a:solidFill>
                <a:latin typeface="+mn-lt"/>
              </a:rPr>
              <a:t>The </a:t>
            </a:r>
            <a:r>
              <a:rPr lang="en-GB" sz="1600" b="0" dirty="0">
                <a:solidFill>
                  <a:schemeClr val="tx1"/>
                </a:solidFill>
                <a:latin typeface="+mn-lt"/>
                <a:hlinkClick r:id="rId2"/>
              </a:rPr>
              <a:t>RAVE study </a:t>
            </a:r>
            <a:r>
              <a:rPr lang="en-GB" sz="1600" b="0" dirty="0">
                <a:solidFill>
                  <a:schemeClr val="tx1"/>
                </a:solidFill>
                <a:latin typeface="+mn-lt"/>
              </a:rPr>
              <a:t>specifically looked at the potential of regulatory relief to boost EMAS. </a:t>
            </a:r>
            <a:r>
              <a:rPr lang="en-GB" sz="1600" dirty="0">
                <a:solidFill>
                  <a:schemeClr val="tx1"/>
                </a:solidFill>
                <a:latin typeface="+mn-lt"/>
              </a:rPr>
              <a:t>58 best practices </a:t>
            </a:r>
            <a:r>
              <a:rPr lang="en-GB" sz="1600" b="0" dirty="0">
                <a:solidFill>
                  <a:schemeClr val="tx1"/>
                </a:solidFill>
                <a:latin typeface="+mn-lt"/>
              </a:rPr>
              <a:t>from Member States have been inventoried and can provide inspiration to other Member States to implement measures in their country:</a:t>
            </a:r>
          </a:p>
          <a:p>
            <a:pPr marL="0" indent="0" algn="l">
              <a:buNone/>
            </a:pPr>
            <a:endParaRPr lang="en-GB" sz="1600" dirty="0"/>
          </a:p>
        </p:txBody>
      </p:sp>
      <p:pic>
        <p:nvPicPr>
          <p:cNvPr id="12" name="Picture 2">
            <a:extLst>
              <a:ext uri="{FF2B5EF4-FFF2-40B4-BE49-F238E27FC236}">
                <a16:creationId xmlns:a16="http://schemas.microsoft.com/office/drawing/2014/main" id="{9F604372-9A88-4CD4-83F3-A0739AF838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8190" y="5467248"/>
            <a:ext cx="812578" cy="115489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Slide Number Placeholder 1">
            <a:extLst>
              <a:ext uri="{FF2B5EF4-FFF2-40B4-BE49-F238E27FC236}">
                <a16:creationId xmlns:a16="http://schemas.microsoft.com/office/drawing/2014/main" id="{F7B6432A-9BD4-4098-A706-DB489D7DF9CC}"/>
              </a:ext>
            </a:extLst>
          </p:cNvPr>
          <p:cNvSpPr>
            <a:spLocks noGrp="1"/>
          </p:cNvSpPr>
          <p:nvPr>
            <p:ph type="sldNum" sz="quarter" idx="12"/>
          </p:nvPr>
        </p:nvSpPr>
        <p:spPr/>
        <p:txBody>
          <a:bodyPr/>
          <a:lstStyle/>
          <a:p>
            <a:fld id="{F46C79FD-C571-418B-AB0F-5EE936C85276}" type="slidenum">
              <a:rPr lang="en-GB" smtClean="0"/>
              <a:t>20</a:t>
            </a:fld>
            <a:endParaRPr lang="en-GB"/>
          </a:p>
        </p:txBody>
      </p:sp>
    </p:spTree>
    <p:extLst>
      <p:ext uri="{BB962C8B-B14F-4D97-AF65-F5344CB8AC3E}">
        <p14:creationId xmlns:p14="http://schemas.microsoft.com/office/powerpoint/2010/main" val="3458636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de-DE" dirty="0"/>
              <a:t>Summary</a:t>
            </a:r>
          </a:p>
        </p:txBody>
      </p:sp>
      <p:sp>
        <p:nvSpPr>
          <p:cNvPr id="13" name="Shape 59">
            <a:extLst>
              <a:ext uri="{FF2B5EF4-FFF2-40B4-BE49-F238E27FC236}">
                <a16:creationId xmlns:a16="http://schemas.microsoft.com/office/drawing/2014/main" id="{5981843F-3F4E-4411-9176-4A2CE0CD9A0B}"/>
              </a:ext>
            </a:extLst>
          </p:cNvPr>
          <p:cNvSpPr/>
          <p:nvPr/>
        </p:nvSpPr>
        <p:spPr>
          <a:xfrm>
            <a:off x="6156844" y="1976105"/>
            <a:ext cx="1968501" cy="3654941"/>
          </a:xfrm>
          <a:prstGeom prst="rect">
            <a:avLst/>
          </a:prstGeom>
          <a:solidFill>
            <a:schemeClr val="bg2"/>
          </a:solidFill>
          <a:ln w="6350">
            <a:solidFill>
              <a:schemeClr val="accent1"/>
            </a:solidFill>
            <a:miter lim="400000"/>
          </a:ln>
        </p:spPr>
        <p:txBody>
          <a:bodyPr lIns="45719" rIns="45719" anchor="ctr"/>
          <a:lstStyle/>
          <a:p>
            <a:endParaRPr/>
          </a:p>
        </p:txBody>
      </p:sp>
      <p:sp>
        <p:nvSpPr>
          <p:cNvPr id="14" name="Shape 60">
            <a:extLst>
              <a:ext uri="{FF2B5EF4-FFF2-40B4-BE49-F238E27FC236}">
                <a16:creationId xmlns:a16="http://schemas.microsoft.com/office/drawing/2014/main" id="{442A88AD-B14B-4158-88E4-C952CF2BA962}"/>
              </a:ext>
            </a:extLst>
          </p:cNvPr>
          <p:cNvSpPr/>
          <p:nvPr/>
        </p:nvSpPr>
        <p:spPr>
          <a:xfrm>
            <a:off x="1969653" y="1976105"/>
            <a:ext cx="1957717" cy="3654941"/>
          </a:xfrm>
          <a:prstGeom prst="rect">
            <a:avLst/>
          </a:prstGeom>
          <a:solidFill>
            <a:schemeClr val="bg2"/>
          </a:solidFill>
          <a:ln w="6350">
            <a:solidFill>
              <a:schemeClr val="accent1"/>
            </a:solidFill>
            <a:miter lim="400000"/>
          </a:ln>
        </p:spPr>
        <p:txBody>
          <a:bodyPr lIns="45719" rIns="45719" anchor="ctr"/>
          <a:lstStyle/>
          <a:p>
            <a:endParaRPr/>
          </a:p>
        </p:txBody>
      </p:sp>
      <p:sp>
        <p:nvSpPr>
          <p:cNvPr id="15" name="Shape 61">
            <a:extLst>
              <a:ext uri="{FF2B5EF4-FFF2-40B4-BE49-F238E27FC236}">
                <a16:creationId xmlns:a16="http://schemas.microsoft.com/office/drawing/2014/main" id="{9DF0450A-E9C2-40D7-B8A6-8ECD22085413}"/>
              </a:ext>
            </a:extLst>
          </p:cNvPr>
          <p:cNvSpPr/>
          <p:nvPr/>
        </p:nvSpPr>
        <p:spPr>
          <a:xfrm>
            <a:off x="4060071" y="1976106"/>
            <a:ext cx="1968501" cy="3654941"/>
          </a:xfrm>
          <a:prstGeom prst="rect">
            <a:avLst/>
          </a:prstGeom>
          <a:solidFill>
            <a:schemeClr val="bg2"/>
          </a:solidFill>
          <a:ln w="6350">
            <a:solidFill>
              <a:schemeClr val="accent1"/>
            </a:solidFill>
            <a:miter lim="400000"/>
          </a:ln>
        </p:spPr>
        <p:txBody>
          <a:bodyPr lIns="45719" rIns="45719" anchor="ctr"/>
          <a:lstStyle/>
          <a:p>
            <a:endParaRPr/>
          </a:p>
        </p:txBody>
      </p:sp>
      <p:sp>
        <p:nvSpPr>
          <p:cNvPr id="16" name="Shape 63">
            <a:extLst>
              <a:ext uri="{FF2B5EF4-FFF2-40B4-BE49-F238E27FC236}">
                <a16:creationId xmlns:a16="http://schemas.microsoft.com/office/drawing/2014/main" id="{44AE4B8F-A76A-47EE-976E-29EAF7F801AD}"/>
              </a:ext>
            </a:extLst>
          </p:cNvPr>
          <p:cNvSpPr/>
          <p:nvPr/>
        </p:nvSpPr>
        <p:spPr>
          <a:xfrm>
            <a:off x="8244645" y="1976106"/>
            <a:ext cx="1968500" cy="3638594"/>
          </a:xfrm>
          <a:prstGeom prst="rect">
            <a:avLst/>
          </a:prstGeom>
          <a:solidFill>
            <a:schemeClr val="bg2"/>
          </a:solidFill>
          <a:ln w="6350">
            <a:solidFill>
              <a:schemeClr val="accent1"/>
            </a:solidFill>
            <a:miter lim="400000"/>
          </a:ln>
        </p:spPr>
        <p:txBody>
          <a:bodyPr lIns="45719" rIns="45719" anchor="ctr"/>
          <a:lstStyle/>
          <a:p>
            <a:endParaRPr/>
          </a:p>
        </p:txBody>
      </p:sp>
      <p:sp>
        <p:nvSpPr>
          <p:cNvPr id="17" name="Shape 64">
            <a:extLst>
              <a:ext uri="{FF2B5EF4-FFF2-40B4-BE49-F238E27FC236}">
                <a16:creationId xmlns:a16="http://schemas.microsoft.com/office/drawing/2014/main" id="{C26C07F0-2CF0-4424-A8FA-17B50085E30E}"/>
              </a:ext>
            </a:extLst>
          </p:cNvPr>
          <p:cNvSpPr/>
          <p:nvPr/>
        </p:nvSpPr>
        <p:spPr>
          <a:xfrm>
            <a:off x="4132940" y="2122198"/>
            <a:ext cx="1822768" cy="349326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spcBef>
                <a:spcPts val="1200"/>
              </a:spcBef>
              <a:defRPr sz="1600" b="0">
                <a:solidFill>
                  <a:srgbClr val="535353"/>
                </a:solidFill>
                <a:latin typeface="Calibri"/>
                <a:ea typeface="Calibri"/>
                <a:cs typeface="Calibri"/>
                <a:sym typeface="Calibri"/>
              </a:defRPr>
            </a:pPr>
            <a:r>
              <a:rPr lang="en-GB" sz="1700" dirty="0">
                <a:latin typeface="+mj-lt"/>
              </a:rPr>
              <a:t>Approximately </a:t>
            </a:r>
            <a:br>
              <a:rPr lang="en-GB" sz="1700" dirty="0">
                <a:latin typeface="+mj-lt"/>
              </a:rPr>
            </a:br>
            <a:r>
              <a:rPr lang="en-GB" sz="1700" b="1" dirty="0">
                <a:latin typeface="+mj-lt"/>
              </a:rPr>
              <a:t>35 % of Member States implemented regulatory relief measures</a:t>
            </a:r>
            <a:r>
              <a:rPr lang="en-GB" sz="1700" dirty="0">
                <a:latin typeface="+mj-lt"/>
              </a:rPr>
              <a:t>. The Fitness Check shows that their potential to boost EMAS is strong and encourages Member States to use them. </a:t>
            </a:r>
          </a:p>
        </p:txBody>
      </p:sp>
      <p:sp>
        <p:nvSpPr>
          <p:cNvPr id="18" name="Shape 65">
            <a:extLst>
              <a:ext uri="{FF2B5EF4-FFF2-40B4-BE49-F238E27FC236}">
                <a16:creationId xmlns:a16="http://schemas.microsoft.com/office/drawing/2014/main" id="{73DD685D-E7AE-4573-8168-A95A5DEF57D2}"/>
              </a:ext>
            </a:extLst>
          </p:cNvPr>
          <p:cNvSpPr/>
          <p:nvPr/>
        </p:nvSpPr>
        <p:spPr>
          <a:xfrm>
            <a:off x="6257213" y="2171195"/>
            <a:ext cx="1767761" cy="297004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spcBef>
                <a:spcPts val="1200"/>
              </a:spcBef>
              <a:defRPr sz="1600" b="0">
                <a:solidFill>
                  <a:srgbClr val="535353"/>
                </a:solidFill>
                <a:latin typeface="Calibri"/>
                <a:ea typeface="Calibri"/>
                <a:cs typeface="Calibri"/>
                <a:sym typeface="Calibri"/>
              </a:defRPr>
            </a:pPr>
            <a:r>
              <a:rPr lang="en-GB" sz="1700" dirty="0">
                <a:latin typeface="+mj-lt"/>
              </a:rPr>
              <a:t>Measures such as reduced inspections, tax abatements, simplified permit procedures can </a:t>
            </a:r>
            <a:r>
              <a:rPr lang="en-GB" sz="1700" b="1" dirty="0">
                <a:latin typeface="+mj-lt"/>
              </a:rPr>
              <a:t>save both organisations and authorities time and resources.</a:t>
            </a:r>
          </a:p>
        </p:txBody>
      </p:sp>
      <p:sp>
        <p:nvSpPr>
          <p:cNvPr id="19" name="Shape 67">
            <a:extLst>
              <a:ext uri="{FF2B5EF4-FFF2-40B4-BE49-F238E27FC236}">
                <a16:creationId xmlns:a16="http://schemas.microsoft.com/office/drawing/2014/main" id="{E4DC2F43-27F0-489F-BC45-01DFE3B7E0AA}"/>
              </a:ext>
            </a:extLst>
          </p:cNvPr>
          <p:cNvSpPr/>
          <p:nvPr/>
        </p:nvSpPr>
        <p:spPr>
          <a:xfrm>
            <a:off x="8309137" y="2183086"/>
            <a:ext cx="1839516" cy="297004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spcBef>
                <a:spcPts val="1200"/>
              </a:spcBef>
            </a:pPr>
            <a:r>
              <a:rPr lang="en-GB" sz="1700" b="1" dirty="0">
                <a:latin typeface="+mj-lt"/>
              </a:rPr>
              <a:t>Many examples from Member States exist. </a:t>
            </a:r>
            <a:r>
              <a:rPr lang="en-GB" sz="1700" b="0" dirty="0">
                <a:latin typeface="+mj-lt"/>
              </a:rPr>
              <a:t>Authorities can replicate the most relevant for their country, and can combine them with informational and promotional instruments. </a:t>
            </a:r>
          </a:p>
        </p:txBody>
      </p:sp>
      <p:sp>
        <p:nvSpPr>
          <p:cNvPr id="20" name="Shape 68">
            <a:extLst>
              <a:ext uri="{FF2B5EF4-FFF2-40B4-BE49-F238E27FC236}">
                <a16:creationId xmlns:a16="http://schemas.microsoft.com/office/drawing/2014/main" id="{94231581-55DF-4C06-BFAD-77E96BA0ED55}"/>
              </a:ext>
            </a:extLst>
          </p:cNvPr>
          <p:cNvSpPr/>
          <p:nvPr/>
        </p:nvSpPr>
        <p:spPr>
          <a:xfrm>
            <a:off x="2699904" y="1653097"/>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sp>
        <p:nvSpPr>
          <p:cNvPr id="21" name="Shape 69">
            <a:extLst>
              <a:ext uri="{FF2B5EF4-FFF2-40B4-BE49-F238E27FC236}">
                <a16:creationId xmlns:a16="http://schemas.microsoft.com/office/drawing/2014/main" id="{03FFB5BA-53E8-4902-A45D-6CC63B9C14A1}"/>
              </a:ext>
            </a:extLst>
          </p:cNvPr>
          <p:cNvSpPr/>
          <p:nvPr/>
        </p:nvSpPr>
        <p:spPr>
          <a:xfrm>
            <a:off x="4790322" y="1675023"/>
            <a:ext cx="508001"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sp>
        <p:nvSpPr>
          <p:cNvPr id="22" name="Shape 70">
            <a:extLst>
              <a:ext uri="{FF2B5EF4-FFF2-40B4-BE49-F238E27FC236}">
                <a16:creationId xmlns:a16="http://schemas.microsoft.com/office/drawing/2014/main" id="{05B195AC-F005-4691-A73B-469349D2ECDF}"/>
              </a:ext>
            </a:extLst>
          </p:cNvPr>
          <p:cNvSpPr/>
          <p:nvPr/>
        </p:nvSpPr>
        <p:spPr>
          <a:xfrm>
            <a:off x="6887093" y="1675500"/>
            <a:ext cx="508001"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sp>
        <p:nvSpPr>
          <p:cNvPr id="23" name="Shape 71">
            <a:extLst>
              <a:ext uri="{FF2B5EF4-FFF2-40B4-BE49-F238E27FC236}">
                <a16:creationId xmlns:a16="http://schemas.microsoft.com/office/drawing/2014/main" id="{168A1DEA-82D2-47DB-A46E-BDB3A0D278D5}"/>
              </a:ext>
            </a:extLst>
          </p:cNvPr>
          <p:cNvSpPr/>
          <p:nvPr/>
        </p:nvSpPr>
        <p:spPr>
          <a:xfrm>
            <a:off x="8960275" y="1675022"/>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24" name="Bild 2" descr="Pfeil.png">
            <a:extLst>
              <a:ext uri="{FF2B5EF4-FFF2-40B4-BE49-F238E27FC236}">
                <a16:creationId xmlns:a16="http://schemas.microsoft.com/office/drawing/2014/main" id="{8ABCA7B8-98D9-49F9-9418-43F25DDCCF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4417" y="1819200"/>
            <a:ext cx="255600" cy="194400"/>
          </a:xfrm>
          <a:prstGeom prst="rect">
            <a:avLst/>
          </a:prstGeom>
        </p:spPr>
      </p:pic>
      <p:pic>
        <p:nvPicPr>
          <p:cNvPr id="25" name="Bild 20" descr="Pfeil.png">
            <a:extLst>
              <a:ext uri="{FF2B5EF4-FFF2-40B4-BE49-F238E27FC236}">
                <a16:creationId xmlns:a16="http://schemas.microsoft.com/office/drawing/2014/main" id="{7CFB3985-F7DD-48D6-BE9F-F11CB7A699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6523" y="1831824"/>
            <a:ext cx="255600" cy="194400"/>
          </a:xfrm>
          <a:prstGeom prst="rect">
            <a:avLst/>
          </a:prstGeom>
        </p:spPr>
      </p:pic>
      <p:pic>
        <p:nvPicPr>
          <p:cNvPr id="26" name="Bild 21" descr="Pfeil.png">
            <a:extLst>
              <a:ext uri="{FF2B5EF4-FFF2-40B4-BE49-F238E27FC236}">
                <a16:creationId xmlns:a16="http://schemas.microsoft.com/office/drawing/2014/main" id="{0442B4FF-3C2D-4DB7-933A-65EA9DE52F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3293" y="1819200"/>
            <a:ext cx="255600" cy="194400"/>
          </a:xfrm>
          <a:prstGeom prst="rect">
            <a:avLst/>
          </a:prstGeom>
        </p:spPr>
      </p:pic>
      <p:pic>
        <p:nvPicPr>
          <p:cNvPr id="27" name="Bild 22" descr="Pfeil.png">
            <a:extLst>
              <a:ext uri="{FF2B5EF4-FFF2-40B4-BE49-F238E27FC236}">
                <a16:creationId xmlns:a16="http://schemas.microsoft.com/office/drawing/2014/main" id="{125CEDFB-C52B-4F21-B85D-B8BDA417AD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86475" y="1819200"/>
            <a:ext cx="255600" cy="194400"/>
          </a:xfrm>
          <a:prstGeom prst="rect">
            <a:avLst/>
          </a:prstGeom>
        </p:spPr>
      </p:pic>
      <p:sp>
        <p:nvSpPr>
          <p:cNvPr id="28" name="Shape 64">
            <a:extLst>
              <a:ext uri="{FF2B5EF4-FFF2-40B4-BE49-F238E27FC236}">
                <a16:creationId xmlns:a16="http://schemas.microsoft.com/office/drawing/2014/main" id="{C52AC242-D2A2-4339-8878-FDB355F8C976}"/>
              </a:ext>
            </a:extLst>
          </p:cNvPr>
          <p:cNvSpPr/>
          <p:nvPr/>
        </p:nvSpPr>
        <p:spPr>
          <a:xfrm>
            <a:off x="2042520" y="2157623"/>
            <a:ext cx="1703696" cy="323165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spcBef>
                <a:spcPts val="1200"/>
              </a:spcBef>
            </a:pPr>
            <a:r>
              <a:rPr lang="en-GB" sz="1700" b="0" dirty="0"/>
              <a:t>EMAS is an instrument </a:t>
            </a:r>
            <a:r>
              <a:rPr lang="en-GB" sz="1700" dirty="0"/>
              <a:t>voluntary implemented by organisations</a:t>
            </a:r>
            <a:r>
              <a:rPr lang="en-GB" sz="1700" b="0" dirty="0"/>
              <a:t> to reduce their environmental impacts. It contributes to </a:t>
            </a:r>
            <a:r>
              <a:rPr lang="en-GB" sz="1700" dirty="0"/>
              <a:t>achieve environmental policies´ targets</a:t>
            </a:r>
            <a:r>
              <a:rPr lang="en-GB" sz="1700" b="0" dirty="0"/>
              <a:t>. </a:t>
            </a:r>
          </a:p>
        </p:txBody>
      </p:sp>
      <p:sp>
        <p:nvSpPr>
          <p:cNvPr id="2" name="Slide Number Placeholder 1">
            <a:extLst>
              <a:ext uri="{FF2B5EF4-FFF2-40B4-BE49-F238E27FC236}">
                <a16:creationId xmlns:a16="http://schemas.microsoft.com/office/drawing/2014/main" id="{7CD617BE-A7A4-4A03-AE3C-1E184FAADFDB}"/>
              </a:ext>
            </a:extLst>
          </p:cNvPr>
          <p:cNvSpPr>
            <a:spLocks noGrp="1"/>
          </p:cNvSpPr>
          <p:nvPr>
            <p:ph type="sldNum" sz="quarter" idx="12"/>
          </p:nvPr>
        </p:nvSpPr>
        <p:spPr/>
        <p:txBody>
          <a:bodyPr/>
          <a:lstStyle/>
          <a:p>
            <a:fld id="{F46C79FD-C571-418B-AB0F-5EE936C85276}" type="slidenum">
              <a:rPr lang="en-GB" smtClean="0"/>
              <a:t>21</a:t>
            </a:fld>
            <a:endParaRPr lang="en-GB"/>
          </a:p>
        </p:txBody>
      </p:sp>
    </p:spTree>
    <p:extLst>
      <p:ext uri="{BB962C8B-B14F-4D97-AF65-F5344CB8AC3E}">
        <p14:creationId xmlns:p14="http://schemas.microsoft.com/office/powerpoint/2010/main" val="3251633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More information</a:t>
            </a:r>
          </a:p>
        </p:txBody>
      </p:sp>
      <p:sp>
        <p:nvSpPr>
          <p:cNvPr id="29" name="Shape 244">
            <a:extLst>
              <a:ext uri="{FF2B5EF4-FFF2-40B4-BE49-F238E27FC236}">
                <a16:creationId xmlns:a16="http://schemas.microsoft.com/office/drawing/2014/main" id="{FE20594A-B624-42E1-9F0E-D12B89466B6A}"/>
              </a:ext>
            </a:extLst>
          </p:cNvPr>
          <p:cNvSpPr/>
          <p:nvPr/>
        </p:nvSpPr>
        <p:spPr>
          <a:xfrm>
            <a:off x="2288202" y="4389254"/>
            <a:ext cx="1905001" cy="10058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spcBef>
                <a:spcPts val="1200"/>
              </a:spcBef>
              <a:defRPr sz="1500" b="0"/>
            </a:lvl1pPr>
          </a:lstStyle>
          <a:p>
            <a:pPr lvl="0">
              <a:defRPr sz="1800">
                <a:solidFill>
                  <a:srgbClr val="000000"/>
                </a:solidFill>
              </a:defRPr>
            </a:pPr>
            <a:r>
              <a:rPr sz="1500" dirty="0">
                <a:solidFill>
                  <a:srgbClr val="535353"/>
                </a:solidFill>
                <a:hlinkClick r:id="rId2"/>
              </a:rPr>
              <a:t>Compendium</a:t>
            </a:r>
            <a:r>
              <a:rPr sz="1500" dirty="0">
                <a:solidFill>
                  <a:srgbClr val="535353"/>
                </a:solidFill>
              </a:rPr>
              <a:t> on EMAS Promotion &amp; Policy Support in the Member States</a:t>
            </a:r>
          </a:p>
        </p:txBody>
      </p:sp>
      <p:sp>
        <p:nvSpPr>
          <p:cNvPr id="30" name="Shape 245">
            <a:extLst>
              <a:ext uri="{FF2B5EF4-FFF2-40B4-BE49-F238E27FC236}">
                <a16:creationId xmlns:a16="http://schemas.microsoft.com/office/drawing/2014/main" id="{429A12E0-1A27-4B1A-A09F-F04EF46BDF9B}"/>
              </a:ext>
            </a:extLst>
          </p:cNvPr>
          <p:cNvSpPr/>
          <p:nvPr/>
        </p:nvSpPr>
        <p:spPr>
          <a:xfrm>
            <a:off x="5048222" y="4323096"/>
            <a:ext cx="2238223" cy="1246491"/>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lvl1pPr>
              <a:spcBef>
                <a:spcPts val="1200"/>
              </a:spcBef>
              <a:defRPr sz="1500" b="0"/>
            </a:lvl1pPr>
          </a:lstStyle>
          <a:p>
            <a:pPr lvl="0" algn="l">
              <a:defRPr sz="1800">
                <a:solidFill>
                  <a:srgbClr val="000000"/>
                </a:solidFill>
              </a:defRPr>
            </a:pPr>
            <a:r>
              <a:rPr lang="en-GB" sz="1500" dirty="0">
                <a:solidFill>
                  <a:srgbClr val="535353"/>
                </a:solidFill>
              </a:rPr>
              <a:t>Regulatory and Financial Support for EMAS registered organisations – </a:t>
            </a:r>
            <a:r>
              <a:rPr lang="en-GB" sz="1500" dirty="0">
                <a:solidFill>
                  <a:srgbClr val="535353"/>
                </a:solidFill>
                <a:hlinkClick r:id="rId3"/>
              </a:rPr>
              <a:t>Case studies </a:t>
            </a:r>
            <a:r>
              <a:rPr lang="en-GB" sz="1500" dirty="0">
                <a:solidFill>
                  <a:srgbClr val="535353"/>
                </a:solidFill>
              </a:rPr>
              <a:t>from Austria, Germany, Italy</a:t>
            </a:r>
          </a:p>
        </p:txBody>
      </p:sp>
      <p:pic>
        <p:nvPicPr>
          <p:cNvPr id="31" name="image11.png">
            <a:extLst>
              <a:ext uri="{FF2B5EF4-FFF2-40B4-BE49-F238E27FC236}">
                <a16:creationId xmlns:a16="http://schemas.microsoft.com/office/drawing/2014/main" id="{4EA89848-9DB9-4E0E-9D59-782AB2FACB3C}"/>
              </a:ext>
            </a:extLst>
          </p:cNvPr>
          <p:cNvPicPr/>
          <p:nvPr/>
        </p:nvPicPr>
        <p:blipFill>
          <a:blip r:embed="rId4">
            <a:extLst/>
          </a:blip>
          <a:stretch>
            <a:fillRect/>
          </a:stretch>
        </p:blipFill>
        <p:spPr>
          <a:xfrm>
            <a:off x="5456889" y="2980556"/>
            <a:ext cx="924428" cy="1270003"/>
          </a:xfrm>
          <a:prstGeom prst="rect">
            <a:avLst/>
          </a:prstGeom>
          <a:ln w="3175">
            <a:solidFill>
              <a:srgbClr val="535353"/>
            </a:solidFill>
          </a:ln>
        </p:spPr>
      </p:pic>
      <p:pic>
        <p:nvPicPr>
          <p:cNvPr id="32" name="image10.png">
            <a:extLst>
              <a:ext uri="{FF2B5EF4-FFF2-40B4-BE49-F238E27FC236}">
                <a16:creationId xmlns:a16="http://schemas.microsoft.com/office/drawing/2014/main" id="{36AB41DE-CB8D-4D0C-A50F-9C1FEEF5F69D}"/>
              </a:ext>
            </a:extLst>
          </p:cNvPr>
          <p:cNvPicPr/>
          <p:nvPr/>
        </p:nvPicPr>
        <p:blipFill>
          <a:blip r:embed="rId5">
            <a:extLst/>
          </a:blip>
          <a:stretch>
            <a:fillRect/>
          </a:stretch>
        </p:blipFill>
        <p:spPr>
          <a:xfrm>
            <a:off x="2356985" y="2980558"/>
            <a:ext cx="897983" cy="1270003"/>
          </a:xfrm>
          <a:prstGeom prst="rect">
            <a:avLst/>
          </a:prstGeom>
          <a:ln w="3175">
            <a:solidFill>
              <a:srgbClr val="535353"/>
            </a:solidFill>
            <a:miter lim="400000"/>
          </a:ln>
        </p:spPr>
      </p:pic>
      <p:sp>
        <p:nvSpPr>
          <p:cNvPr id="33" name="Textfeld 32">
            <a:extLst>
              <a:ext uri="{FF2B5EF4-FFF2-40B4-BE49-F238E27FC236}">
                <a16:creationId xmlns:a16="http://schemas.microsoft.com/office/drawing/2014/main" id="{F751E29B-12CE-4265-8E8B-EC8D7CB50C57}"/>
              </a:ext>
            </a:extLst>
          </p:cNvPr>
          <p:cNvSpPr txBox="1"/>
          <p:nvPr/>
        </p:nvSpPr>
        <p:spPr>
          <a:xfrm>
            <a:off x="2334000" y="1975964"/>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700" b="0" i="0" u="none" strike="noStrike" cap="none" spc="0" normalizeH="0" baseline="0" dirty="0">
                <a:ln>
                  <a:noFill/>
                </a:ln>
                <a:solidFill>
                  <a:srgbClr val="535353"/>
                </a:solidFill>
                <a:effectLst/>
                <a:uFillTx/>
                <a:latin typeface="+mj-lt"/>
                <a:ea typeface="Calibri"/>
                <a:cs typeface="Calibri"/>
                <a:sym typeface="Calibri"/>
              </a:rPr>
              <a:t>Further information can be found in the following sources:</a:t>
            </a:r>
          </a:p>
        </p:txBody>
      </p:sp>
      <p:sp>
        <p:nvSpPr>
          <p:cNvPr id="34" name="Shape 245">
            <a:extLst>
              <a:ext uri="{FF2B5EF4-FFF2-40B4-BE49-F238E27FC236}">
                <a16:creationId xmlns:a16="http://schemas.microsoft.com/office/drawing/2014/main" id="{FC9A3A33-5580-4B3C-A603-102EAC7B75A0}"/>
              </a:ext>
            </a:extLst>
          </p:cNvPr>
          <p:cNvSpPr/>
          <p:nvPr/>
        </p:nvSpPr>
        <p:spPr>
          <a:xfrm>
            <a:off x="7726393" y="4323096"/>
            <a:ext cx="2283856" cy="1246491"/>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algn="l">
              <a:spcBef>
                <a:spcPts val="1200"/>
              </a:spcBef>
            </a:pPr>
            <a:r>
              <a:rPr lang="en-GB" sz="1500" b="0" dirty="0">
                <a:hlinkClick r:id="rId6"/>
              </a:rPr>
              <a:t>Reinforcing Added Value for EMAS (RAVE) study </a:t>
            </a:r>
            <a:r>
              <a:rPr lang="en-GB" sz="1500" b="0" dirty="0"/>
              <a:t>– Looking at the potential of regulatory relief and use of EMAS reporting</a:t>
            </a:r>
          </a:p>
        </p:txBody>
      </p:sp>
      <p:pic>
        <p:nvPicPr>
          <p:cNvPr id="35" name="Picture 2">
            <a:extLst>
              <a:ext uri="{FF2B5EF4-FFF2-40B4-BE49-F238E27FC236}">
                <a16:creationId xmlns:a16="http://schemas.microsoft.com/office/drawing/2014/main" id="{BA142B4E-28A8-485B-AC5C-40C85BA2A0A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21536" y="2980557"/>
            <a:ext cx="893569" cy="127000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Slide Number Placeholder 1">
            <a:extLst>
              <a:ext uri="{FF2B5EF4-FFF2-40B4-BE49-F238E27FC236}">
                <a16:creationId xmlns:a16="http://schemas.microsoft.com/office/drawing/2014/main" id="{3FD4B414-F0E7-47A4-A665-FAE431E20DC0}"/>
              </a:ext>
            </a:extLst>
          </p:cNvPr>
          <p:cNvSpPr>
            <a:spLocks noGrp="1"/>
          </p:cNvSpPr>
          <p:nvPr>
            <p:ph type="sldNum" sz="quarter" idx="12"/>
          </p:nvPr>
        </p:nvSpPr>
        <p:spPr/>
        <p:txBody>
          <a:bodyPr/>
          <a:lstStyle/>
          <a:p>
            <a:fld id="{F46C79FD-C571-418B-AB0F-5EE936C85276}" type="slidenum">
              <a:rPr lang="en-GB" smtClean="0"/>
              <a:t>22</a:t>
            </a:fld>
            <a:endParaRPr lang="en-GB"/>
          </a:p>
        </p:txBody>
      </p:sp>
    </p:spTree>
    <p:extLst>
      <p:ext uri="{BB962C8B-B14F-4D97-AF65-F5344CB8AC3E}">
        <p14:creationId xmlns:p14="http://schemas.microsoft.com/office/powerpoint/2010/main" val="2726471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en-GB" dirty="0"/>
              <a:t>Additional projects and studies on regulatory relief</a:t>
            </a:r>
          </a:p>
        </p:txBody>
      </p:sp>
      <p:sp>
        <p:nvSpPr>
          <p:cNvPr id="29" name="Shape 244">
            <a:extLst>
              <a:ext uri="{FF2B5EF4-FFF2-40B4-BE49-F238E27FC236}">
                <a16:creationId xmlns:a16="http://schemas.microsoft.com/office/drawing/2014/main" id="{FE20594A-B624-42E1-9F0E-D12B89466B6A}"/>
              </a:ext>
            </a:extLst>
          </p:cNvPr>
          <p:cNvSpPr/>
          <p:nvPr/>
        </p:nvSpPr>
        <p:spPr>
          <a:xfrm>
            <a:off x="2288202" y="4389254"/>
            <a:ext cx="2983045" cy="1708156"/>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lvl1pPr>
              <a:spcBef>
                <a:spcPts val="1200"/>
              </a:spcBef>
              <a:defRPr sz="1500" b="0"/>
            </a:lvl1pPr>
          </a:lstStyle>
          <a:p>
            <a:pPr fontAlgn="base"/>
            <a:r>
              <a:rPr lang="en-US" dirty="0"/>
              <a:t>The </a:t>
            </a:r>
            <a:r>
              <a:rPr lang="en-US" dirty="0">
                <a:hlinkClick r:id="rId2"/>
              </a:rPr>
              <a:t>BRAVER project’s</a:t>
            </a:r>
            <a:r>
              <a:rPr lang="en-US" dirty="0"/>
              <a:t> objective was to support the full integration of EMAS into EU environmental legislation, by reducing and simplifying the administrative costs and burdens of EMAS-registered companies </a:t>
            </a:r>
          </a:p>
        </p:txBody>
      </p:sp>
      <p:sp>
        <p:nvSpPr>
          <p:cNvPr id="30" name="Shape 245">
            <a:extLst>
              <a:ext uri="{FF2B5EF4-FFF2-40B4-BE49-F238E27FC236}">
                <a16:creationId xmlns:a16="http://schemas.microsoft.com/office/drawing/2014/main" id="{429A12E0-1A27-4B1A-A09F-F04EF46BDF9B}"/>
              </a:ext>
            </a:extLst>
          </p:cNvPr>
          <p:cNvSpPr/>
          <p:nvPr/>
        </p:nvSpPr>
        <p:spPr>
          <a:xfrm>
            <a:off x="6248400" y="4323096"/>
            <a:ext cx="4541520" cy="1754322"/>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lvl1pPr>
              <a:spcBef>
                <a:spcPts val="1200"/>
              </a:spcBef>
              <a:defRPr sz="1500" b="0"/>
            </a:lvl1pPr>
          </a:lstStyle>
          <a:p>
            <a:pPr lvl="0">
              <a:defRPr sz="1800">
                <a:solidFill>
                  <a:srgbClr val="000000"/>
                </a:solidFill>
              </a:defRPr>
            </a:pPr>
            <a:r>
              <a:rPr lang="en-US" sz="1800" dirty="0"/>
              <a:t>The </a:t>
            </a:r>
            <a:r>
              <a:rPr lang="en-US" sz="1800" dirty="0">
                <a:hlinkClick r:id="rId3"/>
              </a:rPr>
              <a:t>ENHANCE project </a:t>
            </a:r>
            <a:r>
              <a:rPr lang="en-US" sz="1800" dirty="0"/>
              <a:t>overall objective is to improve the implementation of regional policy instruments oriented to increasing the efficiency of resources by the exchange of experiences and practices on supporting EMAS registration.</a:t>
            </a:r>
            <a:endParaRPr lang="en-GB" sz="1500" dirty="0">
              <a:solidFill>
                <a:srgbClr val="535353"/>
              </a:solidFill>
            </a:endParaRPr>
          </a:p>
        </p:txBody>
      </p:sp>
      <p:sp>
        <p:nvSpPr>
          <p:cNvPr id="33" name="Textfeld 32">
            <a:extLst>
              <a:ext uri="{FF2B5EF4-FFF2-40B4-BE49-F238E27FC236}">
                <a16:creationId xmlns:a16="http://schemas.microsoft.com/office/drawing/2014/main" id="{F751E29B-12CE-4265-8E8B-EC8D7CB50C57}"/>
              </a:ext>
            </a:extLst>
          </p:cNvPr>
          <p:cNvSpPr txBox="1"/>
          <p:nvPr/>
        </p:nvSpPr>
        <p:spPr>
          <a:xfrm>
            <a:off x="2334000" y="1975964"/>
            <a:ext cx="7524000" cy="648000"/>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1700" b="0" i="0" u="none" strike="noStrike" cap="none" spc="0" normalizeH="0" baseline="0" dirty="0">
                <a:ln>
                  <a:noFill/>
                </a:ln>
                <a:solidFill>
                  <a:srgbClr val="535353"/>
                </a:solidFill>
                <a:effectLst/>
                <a:uFillTx/>
                <a:latin typeface="+mj-lt"/>
                <a:ea typeface="Calibri"/>
                <a:cs typeface="Calibri"/>
                <a:sym typeface="Calibri"/>
              </a:rPr>
              <a:t>Further information can be found in research projects carried out:</a:t>
            </a:r>
          </a:p>
        </p:txBody>
      </p:sp>
      <p:sp>
        <p:nvSpPr>
          <p:cNvPr id="2" name="Slide Number Placeholder 1">
            <a:extLst>
              <a:ext uri="{FF2B5EF4-FFF2-40B4-BE49-F238E27FC236}">
                <a16:creationId xmlns:a16="http://schemas.microsoft.com/office/drawing/2014/main" id="{3FD4B414-F0E7-47A4-A665-FAE431E20DC0}"/>
              </a:ext>
            </a:extLst>
          </p:cNvPr>
          <p:cNvSpPr>
            <a:spLocks noGrp="1"/>
          </p:cNvSpPr>
          <p:nvPr>
            <p:ph type="sldNum" sz="quarter" idx="12"/>
          </p:nvPr>
        </p:nvSpPr>
        <p:spPr/>
        <p:txBody>
          <a:bodyPr/>
          <a:lstStyle/>
          <a:p>
            <a:fld id="{F46C79FD-C571-418B-AB0F-5EE936C85276}" type="slidenum">
              <a:rPr lang="en-GB" smtClean="0"/>
              <a:t>23</a:t>
            </a:fld>
            <a:endParaRPr lang="en-GB"/>
          </a:p>
        </p:txBody>
      </p:sp>
      <p:sp>
        <p:nvSpPr>
          <p:cNvPr id="4" name="AutoShape 2" descr="LIFE Project Cover Photo">
            <a:extLst>
              <a:ext uri="{FF2B5EF4-FFF2-40B4-BE49-F238E27FC236}">
                <a16:creationId xmlns:a16="http://schemas.microsoft.com/office/drawing/2014/main" id="{8AFE9DB2-90BA-4BB1-8EE2-4D4A2A94D2D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6" name="Grafik 5">
            <a:extLst>
              <a:ext uri="{FF2B5EF4-FFF2-40B4-BE49-F238E27FC236}">
                <a16:creationId xmlns:a16="http://schemas.microsoft.com/office/drawing/2014/main" id="{8B6DF65F-62DE-4FBB-B928-422C592A2289}"/>
              </a:ext>
            </a:extLst>
          </p:cNvPr>
          <p:cNvPicPr>
            <a:picLocks noChangeAspect="1"/>
          </p:cNvPicPr>
          <p:nvPr/>
        </p:nvPicPr>
        <p:blipFill>
          <a:blip r:embed="rId4"/>
          <a:stretch>
            <a:fillRect/>
          </a:stretch>
        </p:blipFill>
        <p:spPr>
          <a:xfrm>
            <a:off x="2334000" y="2966305"/>
            <a:ext cx="1085137" cy="1299108"/>
          </a:xfrm>
          <a:prstGeom prst="rect">
            <a:avLst/>
          </a:prstGeom>
        </p:spPr>
      </p:pic>
    </p:spTree>
    <p:extLst>
      <p:ext uri="{BB962C8B-B14F-4D97-AF65-F5344CB8AC3E}">
        <p14:creationId xmlns:p14="http://schemas.microsoft.com/office/powerpoint/2010/main" val="1625297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1038042" y="517176"/>
            <a:ext cx="10515600" cy="782357"/>
          </a:xfrm>
        </p:spPr>
        <p:txBody>
          <a:bodyPr/>
          <a:lstStyle/>
          <a:p>
            <a:r>
              <a:rPr lang="de-DE" dirty="0"/>
              <a:t>EMAS Helpdesk</a:t>
            </a:r>
          </a:p>
        </p:txBody>
      </p:sp>
      <p:sp>
        <p:nvSpPr>
          <p:cNvPr id="10" name="Textfeld 19">
            <a:extLst>
              <a:ext uri="{FF2B5EF4-FFF2-40B4-BE49-F238E27FC236}">
                <a16:creationId xmlns:a16="http://schemas.microsoft.com/office/drawing/2014/main" id="{7529785D-AB50-492C-BBF9-14FBEA043E8B}"/>
              </a:ext>
            </a:extLst>
          </p:cNvPr>
          <p:cNvSpPr txBox="1">
            <a:spLocks noChangeArrowheads="1"/>
          </p:cNvSpPr>
          <p:nvPr/>
        </p:nvSpPr>
        <p:spPr bwMode="auto">
          <a:xfrm>
            <a:off x="1190442" y="1681322"/>
            <a:ext cx="707231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de-DE" sz="1800" b="0" i="0" dirty="0">
                <a:solidFill>
                  <a:schemeClr val="tx1"/>
                </a:solidFill>
                <a:latin typeface="+mn-lt"/>
              </a:rPr>
              <a:t>For any question, please contact:</a:t>
            </a:r>
          </a:p>
          <a:p>
            <a:pPr eaLnBrk="1" hangingPunct="1">
              <a:spcBef>
                <a:spcPct val="0"/>
              </a:spcBef>
              <a:buClrTx/>
              <a:buFontTx/>
              <a:buNone/>
            </a:pPr>
            <a:endParaRPr lang="en-GB" altLang="de-DE" sz="1800" b="0" i="0" dirty="0">
              <a:solidFill>
                <a:schemeClr val="tx1"/>
              </a:solidFill>
              <a:latin typeface="+mn-lt"/>
            </a:endParaRPr>
          </a:p>
          <a:p>
            <a:pPr>
              <a:spcBef>
                <a:spcPct val="0"/>
              </a:spcBef>
              <a:buClrTx/>
              <a:buNone/>
            </a:pPr>
            <a:r>
              <a:rPr lang="en-GB" altLang="de-DE" sz="1800" i="0" dirty="0">
                <a:solidFill>
                  <a:schemeClr val="tx1"/>
                </a:solidFill>
                <a:latin typeface="+mn-lt"/>
              </a:rPr>
              <a:t>The EMAS Helpdesk</a:t>
            </a:r>
          </a:p>
          <a:p>
            <a:pPr eaLnBrk="1" hangingPunct="1">
              <a:spcBef>
                <a:spcPct val="0"/>
              </a:spcBef>
              <a:buClrTx/>
              <a:buFontTx/>
              <a:buNone/>
            </a:pPr>
            <a:r>
              <a:rPr lang="en-GB" altLang="de-DE" sz="1800" b="0" i="0" dirty="0">
                <a:solidFill>
                  <a:schemeClr val="tx1"/>
                </a:solidFill>
                <a:latin typeface="+mn-lt"/>
              </a:rPr>
              <a:t>Email: 	</a:t>
            </a:r>
            <a:r>
              <a:rPr lang="pt-BR" altLang="de-DE" sz="1800" b="0" dirty="0">
                <a:solidFill>
                  <a:schemeClr val="tx1"/>
                </a:solidFill>
                <a:latin typeface="+mn-lt"/>
                <a:hlinkClick r:id="rId2"/>
              </a:rPr>
              <a:t>emashelpdesk@adelphi.de</a:t>
            </a:r>
            <a:endParaRPr lang="pt-BR" altLang="de-DE" sz="1800" b="0" dirty="0">
              <a:solidFill>
                <a:schemeClr val="tx1"/>
              </a:solidFill>
              <a:latin typeface="+mn-lt"/>
            </a:endParaRPr>
          </a:p>
          <a:p>
            <a:pPr eaLnBrk="1" hangingPunct="1">
              <a:spcBef>
                <a:spcPct val="0"/>
              </a:spcBef>
              <a:buClrTx/>
              <a:buFontTx/>
              <a:buNone/>
            </a:pPr>
            <a:r>
              <a:rPr lang="pt-BR" altLang="de-DE" sz="1800" b="0" i="0" dirty="0">
                <a:solidFill>
                  <a:schemeClr val="tx1"/>
                </a:solidFill>
                <a:latin typeface="+mn-lt"/>
              </a:rPr>
              <a:t>Tel:  +49 (30) 89 000 68 - </a:t>
            </a:r>
            <a:r>
              <a:rPr lang="pt-BR" altLang="de-DE" sz="1800" i="0" dirty="0">
                <a:solidFill>
                  <a:schemeClr val="tx1"/>
                </a:solidFill>
                <a:latin typeface="+mn-lt"/>
              </a:rPr>
              <a:t>522</a:t>
            </a:r>
            <a:endParaRPr lang="pt-BR" altLang="de-DE" sz="1800" b="0" i="0" dirty="0">
              <a:solidFill>
                <a:schemeClr val="tx1"/>
              </a:solidFill>
              <a:latin typeface="+mn-lt"/>
            </a:endParaRPr>
          </a:p>
          <a:p>
            <a:pPr eaLnBrk="1" hangingPunct="1">
              <a:spcBef>
                <a:spcPct val="0"/>
              </a:spcBef>
              <a:buClrTx/>
              <a:buFontTx/>
              <a:buNone/>
            </a:pPr>
            <a:r>
              <a:rPr lang="pt-BR" altLang="de-DE" sz="1800" b="0" i="0" dirty="0">
                <a:solidFill>
                  <a:schemeClr val="tx1"/>
                </a:solidFill>
                <a:latin typeface="+mn-lt"/>
              </a:rPr>
              <a:t>Fax: +49 (30) 89 000 68 – 10</a:t>
            </a:r>
          </a:p>
          <a:p>
            <a:pPr>
              <a:spcBef>
                <a:spcPct val="0"/>
              </a:spcBef>
              <a:buClrTx/>
              <a:buNone/>
            </a:pPr>
            <a:endParaRPr lang="pt-BR" altLang="de-DE" sz="1800" i="0" dirty="0">
              <a:solidFill>
                <a:schemeClr val="tx1"/>
              </a:solidFill>
              <a:latin typeface="+mn-lt"/>
            </a:endParaRPr>
          </a:p>
          <a:p>
            <a:pPr>
              <a:spcBef>
                <a:spcPct val="0"/>
              </a:spcBef>
              <a:buClrTx/>
              <a:buNone/>
            </a:pPr>
            <a:r>
              <a:rPr lang="pt-BR" altLang="de-DE" sz="1800" i="0" dirty="0">
                <a:solidFill>
                  <a:schemeClr val="tx1"/>
                </a:solidFill>
                <a:latin typeface="+mn-lt"/>
              </a:rPr>
              <a:t>Your national competent body</a:t>
            </a:r>
          </a:p>
          <a:p>
            <a:pPr>
              <a:spcBef>
                <a:spcPct val="0"/>
              </a:spcBef>
              <a:buClrTx/>
              <a:buNone/>
            </a:pPr>
            <a:r>
              <a:rPr lang="en-GB" altLang="de-DE" sz="1800" b="0" dirty="0">
                <a:solidFill>
                  <a:schemeClr val="tx1"/>
                </a:solidFill>
                <a:latin typeface="+mn-lt"/>
                <a:hlinkClick r:id="rId3"/>
              </a:rPr>
              <a:t>http://ec.europa.eu/environment/emas/emas_contacts/competent_bodies_en.htm</a:t>
            </a:r>
            <a:endParaRPr lang="en-GB" altLang="de-DE" sz="1800" b="0" dirty="0">
              <a:solidFill>
                <a:schemeClr val="tx1"/>
              </a:solidFill>
              <a:latin typeface="+mn-lt"/>
            </a:endParaRPr>
          </a:p>
          <a:p>
            <a:pPr eaLnBrk="1" hangingPunct="1">
              <a:spcBef>
                <a:spcPct val="0"/>
              </a:spcBef>
              <a:buClrTx/>
              <a:buFontTx/>
              <a:buNone/>
            </a:pPr>
            <a:endParaRPr lang="en-GB" altLang="de-DE" dirty="0">
              <a:solidFill>
                <a:schemeClr val="tx1"/>
              </a:solidFill>
              <a:latin typeface="+mn-lt"/>
            </a:endParaRPr>
          </a:p>
          <a:p>
            <a:pPr eaLnBrk="1" hangingPunct="1">
              <a:spcBef>
                <a:spcPct val="0"/>
              </a:spcBef>
              <a:buClrTx/>
              <a:buFontTx/>
              <a:buNone/>
            </a:pPr>
            <a:r>
              <a:rPr lang="en-GB" altLang="de-DE" dirty="0">
                <a:solidFill>
                  <a:schemeClr val="tx1"/>
                </a:solidFill>
                <a:latin typeface="+mn-lt"/>
              </a:rPr>
              <a:t>		</a:t>
            </a:r>
            <a:endParaRPr lang="en-GB" altLang="de-DE" b="0" i="0" dirty="0">
              <a:solidFill>
                <a:schemeClr val="tx1"/>
              </a:solidFill>
              <a:latin typeface="+mn-lt"/>
            </a:endParaRPr>
          </a:p>
          <a:p>
            <a:pPr eaLnBrk="1" hangingPunct="1">
              <a:spcBef>
                <a:spcPct val="0"/>
              </a:spcBef>
              <a:buClrTx/>
              <a:buFontTx/>
              <a:buNone/>
            </a:pPr>
            <a:r>
              <a:rPr lang="en-GB" altLang="de-DE" sz="1200" b="0" i="0" dirty="0">
                <a:solidFill>
                  <a:schemeClr val="tx1"/>
                </a:solidFill>
                <a:latin typeface="+mn-lt"/>
              </a:rPr>
              <a:t>The Helpdesk is operated by adelphi in cooperation with the Austrian </a:t>
            </a:r>
            <a:r>
              <a:rPr lang="en-GB" altLang="de-DE" sz="1200" b="0" i="0" dirty="0" err="1">
                <a:solidFill>
                  <a:schemeClr val="tx1"/>
                </a:solidFill>
                <a:latin typeface="+mn-lt"/>
              </a:rPr>
              <a:t>Umweltbundesamt</a:t>
            </a:r>
            <a:r>
              <a:rPr lang="en-GB" altLang="de-DE" sz="1200" b="0" i="0" dirty="0">
                <a:solidFill>
                  <a:schemeClr val="tx1"/>
                </a:solidFill>
                <a:latin typeface="+mn-lt"/>
              </a:rPr>
              <a:t>, Club EMAS Catalonia, Arctik and 21 Solutions on behalf of the European Commission, Environment DG</a:t>
            </a:r>
          </a:p>
        </p:txBody>
      </p:sp>
      <p:sp>
        <p:nvSpPr>
          <p:cNvPr id="2" name="Slide Number Placeholder 1">
            <a:extLst>
              <a:ext uri="{FF2B5EF4-FFF2-40B4-BE49-F238E27FC236}">
                <a16:creationId xmlns:a16="http://schemas.microsoft.com/office/drawing/2014/main" id="{0E173E7D-CA7F-4E5A-A1B7-4A30449F0528}"/>
              </a:ext>
            </a:extLst>
          </p:cNvPr>
          <p:cNvSpPr>
            <a:spLocks noGrp="1"/>
          </p:cNvSpPr>
          <p:nvPr>
            <p:ph type="sldNum" sz="quarter" idx="12"/>
          </p:nvPr>
        </p:nvSpPr>
        <p:spPr/>
        <p:txBody>
          <a:bodyPr/>
          <a:lstStyle/>
          <a:p>
            <a:fld id="{F46C79FD-C571-418B-AB0F-5EE936C85276}" type="slidenum">
              <a:rPr lang="en-GB" smtClean="0"/>
              <a:t>24</a:t>
            </a:fld>
            <a:endParaRPr lang="en-GB"/>
          </a:p>
        </p:txBody>
      </p:sp>
    </p:spTree>
    <p:extLst>
      <p:ext uri="{BB962C8B-B14F-4D97-AF65-F5344CB8AC3E}">
        <p14:creationId xmlns:p14="http://schemas.microsoft.com/office/powerpoint/2010/main" val="2984589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Keep in touch</a:t>
            </a:r>
            <a:endParaRPr lang="en-GB" dirty="0"/>
          </a:p>
        </p:txBody>
      </p:sp>
      <p:sp>
        <p:nvSpPr>
          <p:cNvPr id="5" name="Content Placeholder 4"/>
          <p:cNvSpPr>
            <a:spLocks noGrp="1"/>
          </p:cNvSpPr>
          <p:nvPr>
            <p:ph idx="1"/>
          </p:nvPr>
        </p:nvSpPr>
        <p:spPr>
          <a:xfrm>
            <a:off x="6270177" y="4714827"/>
            <a:ext cx="3617290" cy="361995"/>
          </a:xfrm>
        </p:spPr>
        <p:txBody>
          <a:bodyPr/>
          <a:lstStyle/>
          <a:p>
            <a:pPr marL="0" indent="0">
              <a:buNone/>
            </a:pPr>
            <a:r>
              <a:rPr lang="en-IE" sz="1600" dirty="0">
                <a:hlinkClick r:id="rId3"/>
              </a:rPr>
              <a:t>EU Spotify</a:t>
            </a:r>
            <a:endParaRPr lang="en-GB" sz="16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722" y="1630238"/>
            <a:ext cx="684199" cy="750146"/>
          </a:xfrm>
          <a:prstGeom prst="rect">
            <a:avLst/>
          </a:prstGeom>
        </p:spPr>
      </p:pic>
      <p:sp>
        <p:nvSpPr>
          <p:cNvPr id="2" name="Rectangle 1"/>
          <p:cNvSpPr/>
          <p:nvPr/>
        </p:nvSpPr>
        <p:spPr>
          <a:xfrm>
            <a:off x="1819504" y="1774881"/>
            <a:ext cx="1439818" cy="338554"/>
          </a:xfrm>
          <a:prstGeom prst="rect">
            <a:avLst/>
          </a:prstGeom>
        </p:spPr>
        <p:txBody>
          <a:bodyPr wrap="none">
            <a:spAutoFit/>
          </a:bodyPr>
          <a:lstStyle/>
          <a:p>
            <a:r>
              <a:rPr lang="en-GB" sz="1600" dirty="0">
                <a:hlinkClick r:id="rId5"/>
              </a:rPr>
              <a:t>ec.europa.eu/</a:t>
            </a:r>
            <a:endParaRPr lang="en-IE" sz="12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0722" y="2635213"/>
            <a:ext cx="684199" cy="750146"/>
          </a:xfrm>
          <a:prstGeom prst="rect">
            <a:avLst/>
          </a:prstGeom>
        </p:spPr>
      </p:pic>
      <p:sp>
        <p:nvSpPr>
          <p:cNvPr id="7" name="Rectangle 6"/>
          <p:cNvSpPr/>
          <p:nvPr/>
        </p:nvSpPr>
        <p:spPr>
          <a:xfrm>
            <a:off x="1819504" y="2841009"/>
            <a:ext cx="1165704" cy="338554"/>
          </a:xfrm>
          <a:prstGeom prst="rect">
            <a:avLst/>
          </a:prstGeom>
        </p:spPr>
        <p:txBody>
          <a:bodyPr wrap="none">
            <a:spAutoFit/>
          </a:bodyPr>
          <a:lstStyle/>
          <a:p>
            <a:r>
              <a:rPr lang="en-GB" sz="1600" dirty="0">
                <a:hlinkClick r:id="rId6"/>
              </a:rPr>
              <a:t>europa.eu/</a:t>
            </a:r>
            <a:endParaRPr lang="en-GB" sz="1600" dirty="0"/>
          </a:p>
        </p:txBody>
      </p:sp>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70722" y="3587900"/>
            <a:ext cx="640631" cy="702230"/>
          </a:xfrm>
          <a:prstGeom prst="rect">
            <a:avLst/>
          </a:prstGeom>
        </p:spPr>
      </p:pic>
      <p:sp>
        <p:nvSpPr>
          <p:cNvPr id="9" name="Rectangle 8"/>
          <p:cNvSpPr/>
          <p:nvPr/>
        </p:nvSpPr>
        <p:spPr>
          <a:xfrm>
            <a:off x="1819504" y="3736212"/>
            <a:ext cx="1975221" cy="338554"/>
          </a:xfrm>
          <a:prstGeom prst="rect">
            <a:avLst/>
          </a:prstGeom>
        </p:spPr>
        <p:txBody>
          <a:bodyPr wrap="none">
            <a:spAutoFit/>
          </a:bodyPr>
          <a:lstStyle/>
          <a:p>
            <a:r>
              <a:rPr lang="en-IE" sz="1600" dirty="0">
                <a:hlinkClick r:id="rId8"/>
              </a:rPr>
              <a:t>@</a:t>
            </a:r>
            <a:r>
              <a:rPr lang="en-IE" sz="1600" dirty="0" err="1">
                <a:hlinkClick r:id="rId8"/>
              </a:rPr>
              <a:t>EU_Commission</a:t>
            </a:r>
            <a:r>
              <a:rPr lang="en-IE" sz="1600" dirty="0">
                <a:hlinkClick r:id="rId8"/>
              </a:rPr>
              <a:t> </a:t>
            </a:r>
            <a:endParaRPr lang="en-GB" sz="1200" dirty="0"/>
          </a:p>
        </p:txBody>
      </p:sp>
      <p:sp>
        <p:nvSpPr>
          <p:cNvPr id="10" name="Rectangle 9"/>
          <p:cNvSpPr/>
          <p:nvPr/>
        </p:nvSpPr>
        <p:spPr>
          <a:xfrm>
            <a:off x="1819504" y="4710652"/>
            <a:ext cx="6096000" cy="338554"/>
          </a:xfrm>
          <a:prstGeom prst="rect">
            <a:avLst/>
          </a:prstGeom>
        </p:spPr>
        <p:txBody>
          <a:bodyPr>
            <a:spAutoFit/>
          </a:bodyPr>
          <a:lstStyle/>
          <a:p>
            <a:r>
              <a:rPr lang="en-IE" sz="1600" dirty="0">
                <a:hlinkClick r:id="rId9"/>
              </a:rPr>
              <a:t>@</a:t>
            </a:r>
            <a:r>
              <a:rPr lang="en-IE" sz="1600" dirty="0" err="1">
                <a:hlinkClick r:id="rId9"/>
              </a:rPr>
              <a:t>EuropeanCommission</a:t>
            </a:r>
            <a:r>
              <a:rPr lang="en-IE" sz="1600" dirty="0">
                <a:hlinkClick r:id="rId9"/>
              </a:rPr>
              <a:t> </a:t>
            </a:r>
            <a:endParaRPr lang="en-GB" sz="1200" dirty="0"/>
          </a:p>
        </p:txBody>
      </p:sp>
      <p:pic>
        <p:nvPicPr>
          <p:cNvPr id="11"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80922" y="4538287"/>
            <a:ext cx="620230" cy="681506"/>
          </a:xfrm>
          <a:prstGeom prst="rect">
            <a:avLst/>
          </a:prstGeom>
        </p:spPr>
      </p:pic>
      <p:sp>
        <p:nvSpPr>
          <p:cNvPr id="12" name="Rectangle 11"/>
          <p:cNvSpPr/>
          <p:nvPr/>
        </p:nvSpPr>
        <p:spPr>
          <a:xfrm>
            <a:off x="1819504" y="5661644"/>
            <a:ext cx="6096000" cy="338554"/>
          </a:xfrm>
          <a:prstGeom prst="rect">
            <a:avLst/>
          </a:prstGeom>
        </p:spPr>
        <p:txBody>
          <a:bodyPr>
            <a:spAutoFit/>
          </a:bodyPr>
          <a:lstStyle/>
          <a:p>
            <a:r>
              <a:rPr lang="en-IE" sz="1600" dirty="0">
                <a:hlinkClick r:id="rId11"/>
              </a:rPr>
              <a:t>European Commission</a:t>
            </a:r>
            <a:endParaRPr lang="en-GB" sz="1200" dirty="0">
              <a:hlinkClick r:id="rId11"/>
            </a:endParaRPr>
          </a:p>
        </p:txBody>
      </p:sp>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0922" y="5491270"/>
            <a:ext cx="620230" cy="681506"/>
          </a:xfrm>
          <a:prstGeom prst="rect">
            <a:avLst/>
          </a:prstGeom>
        </p:spPr>
      </p:pic>
      <p:pic>
        <p:nvPicPr>
          <p:cNvPr id="14" name="Picture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363060" y="1661642"/>
            <a:ext cx="647562" cy="711537"/>
          </a:xfrm>
          <a:prstGeom prst="rect">
            <a:avLst/>
          </a:prstGeom>
        </p:spPr>
      </p:pic>
      <p:sp>
        <p:nvSpPr>
          <p:cNvPr id="15" name="Rectangle 14"/>
          <p:cNvSpPr/>
          <p:nvPr/>
        </p:nvSpPr>
        <p:spPr>
          <a:xfrm>
            <a:off x="6156397" y="1792054"/>
            <a:ext cx="3798073" cy="338554"/>
          </a:xfrm>
          <a:prstGeom prst="rect">
            <a:avLst/>
          </a:prstGeom>
        </p:spPr>
        <p:txBody>
          <a:bodyPr wrap="square">
            <a:spAutoFit/>
          </a:bodyPr>
          <a:lstStyle/>
          <a:p>
            <a:r>
              <a:rPr lang="en-IE" sz="1600" dirty="0">
                <a:hlinkClick r:id="rId14"/>
              </a:rPr>
              <a:t>europeancommission</a:t>
            </a:r>
            <a:r>
              <a:rPr lang="en-IE" sz="1600" dirty="0"/>
              <a:t> </a:t>
            </a:r>
            <a:endParaRPr lang="en-GB" sz="1200" dirty="0"/>
          </a:p>
        </p:txBody>
      </p:sp>
      <p:pic>
        <p:nvPicPr>
          <p:cNvPr id="16" name="Picture 1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402348" y="2611751"/>
            <a:ext cx="568985" cy="623695"/>
          </a:xfrm>
          <a:prstGeom prst="rect">
            <a:avLst/>
          </a:prstGeom>
        </p:spPr>
      </p:pic>
      <p:sp>
        <p:nvSpPr>
          <p:cNvPr id="17" name="Rectangle 16">
            <a:hlinkClick r:id="rId16"/>
          </p:cNvPr>
          <p:cNvSpPr/>
          <p:nvPr/>
        </p:nvSpPr>
        <p:spPr>
          <a:xfrm>
            <a:off x="6156397" y="2749321"/>
            <a:ext cx="2465740" cy="338554"/>
          </a:xfrm>
          <a:prstGeom prst="rect">
            <a:avLst/>
          </a:prstGeom>
        </p:spPr>
        <p:txBody>
          <a:bodyPr wrap="none">
            <a:spAutoFit/>
          </a:bodyPr>
          <a:lstStyle/>
          <a:p>
            <a:r>
              <a:rPr lang="en-GB" sz="1600" dirty="0">
                <a:hlinkClick r:id="rId16"/>
              </a:rPr>
              <a:t>@</a:t>
            </a:r>
            <a:r>
              <a:rPr lang="en-GB" sz="1600" dirty="0" err="1">
                <a:hlinkClick r:id="rId16"/>
              </a:rPr>
              <a:t>EuropeanCommission</a:t>
            </a:r>
            <a:endParaRPr lang="en-GB" sz="1200" dirty="0"/>
          </a:p>
        </p:txBody>
      </p:sp>
      <p:sp>
        <p:nvSpPr>
          <p:cNvPr id="18" name="Rectangle 17"/>
          <p:cNvSpPr/>
          <p:nvPr/>
        </p:nvSpPr>
        <p:spPr>
          <a:xfrm>
            <a:off x="6270177" y="3733427"/>
            <a:ext cx="927242" cy="338554"/>
          </a:xfrm>
          <a:prstGeom prst="rect">
            <a:avLst/>
          </a:prstGeom>
        </p:spPr>
        <p:txBody>
          <a:bodyPr wrap="none">
            <a:spAutoFit/>
          </a:bodyPr>
          <a:lstStyle/>
          <a:p>
            <a:r>
              <a:rPr lang="en-IE" sz="1600" dirty="0">
                <a:hlinkClick r:id="rId17"/>
              </a:rPr>
              <a:t>EUTube</a:t>
            </a:r>
            <a:endParaRPr lang="en-IE" sz="1200" dirty="0"/>
          </a:p>
        </p:txBody>
      </p:sp>
      <p:pic>
        <p:nvPicPr>
          <p:cNvPr id="19" name="Picture 1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99823" y="3542487"/>
            <a:ext cx="660728" cy="726004"/>
          </a:xfrm>
          <a:prstGeom prst="rect">
            <a:avLst/>
          </a:prstGeom>
        </p:spPr>
      </p:pic>
      <p:pic>
        <p:nvPicPr>
          <p:cNvPr id="20" name="Picture 19"/>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381661" y="4514763"/>
            <a:ext cx="695271" cy="762124"/>
          </a:xfrm>
          <a:prstGeom prst="rect">
            <a:avLst/>
          </a:prstGeom>
        </p:spPr>
      </p:pic>
      <p:sp>
        <p:nvSpPr>
          <p:cNvPr id="21" name="Slide Number Placeholder 20">
            <a:extLst>
              <a:ext uri="{FF2B5EF4-FFF2-40B4-BE49-F238E27FC236}">
                <a16:creationId xmlns:a16="http://schemas.microsoft.com/office/drawing/2014/main" id="{5434614C-6CAD-4644-A1F4-803BF0A97003}"/>
              </a:ext>
            </a:extLst>
          </p:cNvPr>
          <p:cNvSpPr>
            <a:spLocks noGrp="1"/>
          </p:cNvSpPr>
          <p:nvPr>
            <p:ph type="sldNum" sz="quarter" idx="12"/>
          </p:nvPr>
        </p:nvSpPr>
        <p:spPr/>
        <p:txBody>
          <a:bodyPr/>
          <a:lstStyle/>
          <a:p>
            <a:fld id="{F46C79FD-C571-418B-AB0F-5EE936C85276}" type="slidenum">
              <a:rPr lang="en-GB" smtClean="0"/>
              <a:t>25</a:t>
            </a:fld>
            <a:endParaRPr lang="en-GB"/>
          </a:p>
        </p:txBody>
      </p:sp>
    </p:spTree>
    <p:extLst>
      <p:ext uri="{BB962C8B-B14F-4D97-AF65-F5344CB8AC3E}">
        <p14:creationId xmlns:p14="http://schemas.microsoft.com/office/powerpoint/2010/main" val="1244639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Thank you</a:t>
            </a:r>
            <a:endParaRPr lang="en-GB" dirty="0"/>
          </a:p>
        </p:txBody>
      </p:sp>
      <p:sp>
        <p:nvSpPr>
          <p:cNvPr id="3" name="Subtitle 2"/>
          <p:cNvSpPr>
            <a:spLocks noGrp="1"/>
          </p:cNvSpPr>
          <p:nvPr>
            <p:ph type="subTitle" idx="1"/>
          </p:nvPr>
        </p:nvSpPr>
        <p:spPr>
          <a:xfrm>
            <a:off x="759575" y="4646435"/>
            <a:ext cx="8941016" cy="1853519"/>
          </a:xfrm>
        </p:spPr>
        <p:txBody>
          <a:bodyPr wrap="square" anchor="b" anchorCtr="0"/>
          <a:lstStyle/>
          <a:p>
            <a:r>
              <a:rPr lang="en-US" sz="1050" b="1" dirty="0"/>
              <a:t>© European Union 2020</a:t>
            </a:r>
          </a:p>
          <a:p>
            <a:r>
              <a:rPr lang="en-US" sz="1050" dirty="0"/>
              <a:t>Unless otherwise noted the reuse of this presentation is </a:t>
            </a:r>
            <a:r>
              <a:rPr lang="en-US" sz="1050" dirty="0" err="1"/>
              <a:t>authorised</a:t>
            </a:r>
            <a:r>
              <a:rPr lang="en-US" sz="1050" dirty="0"/>
              <a:t> under the </a:t>
            </a:r>
            <a:r>
              <a:rPr lang="en-US" sz="1050" dirty="0">
                <a:hlinkClick r:id="rId3"/>
              </a:rPr>
              <a:t>CC BY 4.0 </a:t>
            </a:r>
            <a:r>
              <a:rPr lang="en-US" sz="1050" dirty="0"/>
              <a:t>license. For any use or reproduction of elements that are not owned by the EU, permission may need to be sought directly from the respective right holders.</a:t>
            </a:r>
          </a:p>
          <a:p>
            <a:r>
              <a:rPr lang="en-US" sz="1050" dirty="0"/>
              <a:t>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a:t>
            </a:r>
            <a:r>
              <a:rPr lang="en-US" sz="1050" dirty="0">
                <a:solidFill>
                  <a:schemeClr val="accent6"/>
                </a:solidFill>
              </a:rPr>
              <a:t>: e.g. Fotolia.com</a:t>
            </a:r>
            <a:r>
              <a:rPr lang="en-US" sz="1050" dirty="0"/>
              <a:t>; 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 </a:t>
            </a:r>
            <a:r>
              <a:rPr lang="en-US" sz="1050" dirty="0">
                <a:solidFill>
                  <a:schemeClr val="accent6"/>
                </a:solidFill>
              </a:rPr>
              <a:t>e.g. iStock.com</a:t>
            </a:r>
            <a:endParaRPr lang="en-GB" sz="1050" dirty="0">
              <a:solidFill>
                <a:schemeClr val="accent6"/>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
        <p:nvSpPr>
          <p:cNvPr id="4" name="Slide Number Placeholder 3">
            <a:extLst>
              <a:ext uri="{FF2B5EF4-FFF2-40B4-BE49-F238E27FC236}">
                <a16:creationId xmlns:a16="http://schemas.microsoft.com/office/drawing/2014/main" id="{8CA4B8E8-32F7-46B3-B99A-5CFBC726537C}"/>
              </a:ext>
            </a:extLst>
          </p:cNvPr>
          <p:cNvSpPr>
            <a:spLocks noGrp="1"/>
          </p:cNvSpPr>
          <p:nvPr>
            <p:ph type="sldNum" sz="quarter" idx="12"/>
          </p:nvPr>
        </p:nvSpPr>
        <p:spPr/>
        <p:txBody>
          <a:bodyPr/>
          <a:lstStyle/>
          <a:p>
            <a:fld id="{F46C79FD-C571-418B-AB0F-5EE936C85276}" type="slidenum">
              <a:rPr lang="en-GB" smtClean="0"/>
              <a:t>26</a:t>
            </a:fld>
            <a:endParaRPr lang="en-GB"/>
          </a:p>
        </p:txBody>
      </p:sp>
    </p:spTree>
    <p:extLst>
      <p:ext uri="{BB962C8B-B14F-4D97-AF65-F5344CB8AC3E}">
        <p14:creationId xmlns:p14="http://schemas.microsoft.com/office/powerpoint/2010/main" val="427361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p:txBody>
          <a:bodyPr/>
          <a:lstStyle/>
          <a:p>
            <a:r>
              <a:rPr lang="de-DE" dirty="0" err="1"/>
              <a:t>What</a:t>
            </a:r>
            <a:r>
              <a:rPr lang="de-DE" dirty="0"/>
              <a:t> </a:t>
            </a:r>
            <a:r>
              <a:rPr lang="de-DE" dirty="0" err="1"/>
              <a:t>is</a:t>
            </a:r>
            <a:r>
              <a:rPr lang="de-DE" dirty="0"/>
              <a:t> EMAS?</a:t>
            </a:r>
          </a:p>
        </p:txBody>
      </p:sp>
      <p:sp>
        <p:nvSpPr>
          <p:cNvPr id="5" name="Text Placeholder 2">
            <a:extLst>
              <a:ext uri="{FF2B5EF4-FFF2-40B4-BE49-F238E27FC236}">
                <a16:creationId xmlns:a16="http://schemas.microsoft.com/office/drawing/2014/main" id="{5BF20ECF-C5AD-44EB-9989-9495473F14E5}"/>
              </a:ext>
            </a:extLst>
          </p:cNvPr>
          <p:cNvSpPr txBox="1">
            <a:spLocks/>
          </p:cNvSpPr>
          <p:nvPr/>
        </p:nvSpPr>
        <p:spPr>
          <a:xfrm>
            <a:off x="1114839" y="1577853"/>
            <a:ext cx="10227366" cy="4797287"/>
          </a:xfrm>
          <a:prstGeom prst="rect">
            <a:avLst/>
          </a:prstGeom>
          <a:ln w="12700">
            <a:miter lim="400000"/>
          </a:ln>
          <a:extLst>
            <a:ext uri="{C572A759-6A51-4108-AA02-DFA0A04FC94B}">
              <ma14:wrappingTextBoxFlag xmlns:ma14="http://schemas.microsoft.com/office/mac/drawingml/2011/main" xmlns="" val="1"/>
            </a:ext>
          </a:extLst>
        </p:spPr>
        <p:txBody>
          <a:bodyPr lIns="36000" tIns="46800" rIns="36000" bIns="46800"/>
          <a:lstStyle>
            <a:lvl1pPr marL="170434" indent="-170434">
              <a:spcBef>
                <a:spcPts val="1200"/>
              </a:spcBef>
              <a:buClr>
                <a:srgbClr val="535353"/>
              </a:buClr>
              <a:buSzPct val="100000"/>
              <a:buFont typeface="Arial"/>
              <a:buChar char="•"/>
              <a:defRPr sz="1700" b="1" i="0" strike="noStrike" baseline="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170434" marR="0" lvl="0" indent="-170434" defTabSz="914400" eaLnBrk="1" fontAlgn="auto" latinLnBrk="0" hangingPunct="1">
              <a:lnSpc>
                <a:spcPct val="100000"/>
              </a:lnSpc>
              <a:spcBef>
                <a:spcPts val="1200"/>
              </a:spcBef>
              <a:spcAft>
                <a:spcPts val="0"/>
              </a:spcAft>
              <a:buClr>
                <a:srgbClr val="535353"/>
              </a:buClr>
              <a:buSzPct val="100000"/>
              <a:buFont typeface="Arial"/>
              <a:buChar char="•"/>
              <a:tabLst/>
              <a:defRPr/>
            </a:pPr>
            <a:r>
              <a:rPr kumimoji="0" lang="en-GB" sz="1700" b="0" i="0" u="none" strike="noStrike" kern="0" cap="none" spc="0" normalizeH="0" baseline="0" noProof="0" dirty="0">
                <a:ln>
                  <a:noFill/>
                </a:ln>
                <a:solidFill>
                  <a:srgbClr val="535353"/>
                </a:solidFill>
                <a:effectLst/>
                <a:uLnTx/>
                <a:uFillTx/>
                <a:latin typeface="+mj-lt"/>
                <a:cs typeface="Calibri"/>
                <a:sym typeface="Calibri"/>
              </a:rPr>
              <a:t>The EU Eco-Management and Audit Scheme (EMAS) is a </a:t>
            </a:r>
            <a:r>
              <a:rPr kumimoji="0" lang="en-GB" sz="1700" b="0" i="0" u="none" strike="noStrike" kern="0" cap="none" spc="0" normalizeH="0" baseline="0" noProof="0" dirty="0">
                <a:ln>
                  <a:noFill/>
                </a:ln>
                <a:solidFill>
                  <a:schemeClr val="tx1"/>
                </a:solidFill>
                <a:effectLst/>
                <a:uLnTx/>
                <a:uFillTx/>
                <a:latin typeface="+mj-lt"/>
                <a:cs typeface="Calibri"/>
                <a:sym typeface="Calibri"/>
              </a:rPr>
              <a:t>voluntary p</a:t>
            </a:r>
            <a:r>
              <a:rPr kumimoji="0" lang="en-GB" sz="1700" b="0" i="0" u="none" strike="noStrike" kern="0" cap="none" spc="0" normalizeH="0" baseline="0" noProof="0" dirty="0">
                <a:ln>
                  <a:noFill/>
                </a:ln>
                <a:solidFill>
                  <a:srgbClr val="535353"/>
                </a:solidFill>
                <a:effectLst/>
                <a:uLnTx/>
                <a:uFillTx/>
                <a:latin typeface="+mj-lt"/>
                <a:cs typeface="Calibri"/>
                <a:sym typeface="Calibri"/>
              </a:rPr>
              <a:t>remium management instrument developed by the European Commission for companies and other organisations to evaluate, report, and improve their environmental performance.</a:t>
            </a:r>
          </a:p>
          <a:p>
            <a:pPr marL="170434" marR="0" lvl="0" indent="-170434" algn="l" defTabSz="914400" eaLnBrk="1" fontAlgn="auto" latinLnBrk="0" hangingPunct="1">
              <a:lnSpc>
                <a:spcPct val="100000"/>
              </a:lnSpc>
              <a:spcBef>
                <a:spcPts val="1200"/>
              </a:spcBef>
              <a:spcAft>
                <a:spcPts val="0"/>
              </a:spcAft>
              <a:buClr>
                <a:srgbClr val="535353"/>
              </a:buClr>
              <a:buSzPct val="100000"/>
              <a:buFont typeface="Arial"/>
              <a:buChar char="•"/>
              <a:tabLst/>
              <a:defRPr/>
            </a:pPr>
            <a:r>
              <a:rPr kumimoji="0" lang="en-GB" sz="1700" b="0" i="0" u="none" strike="noStrike" kern="0" cap="none" spc="0" normalizeH="0" baseline="0" noProof="0" dirty="0">
                <a:ln>
                  <a:noFill/>
                </a:ln>
                <a:solidFill>
                  <a:srgbClr val="535353"/>
                </a:solidFill>
                <a:effectLst/>
                <a:uLnTx/>
                <a:uFillTx/>
                <a:latin typeface="+mj-lt"/>
                <a:cs typeface="Calibri"/>
                <a:sym typeface="Calibri"/>
              </a:rPr>
              <a:t>Companies and other organisations </a:t>
            </a:r>
            <a:r>
              <a:rPr kumimoji="0" lang="en-GB" sz="1700" b="0" i="0" u="none" strike="noStrike" kern="0" cap="none" spc="0" normalizeH="0" baseline="0" noProof="0" dirty="0">
                <a:ln>
                  <a:noFill/>
                </a:ln>
                <a:solidFill>
                  <a:schemeClr val="tx1"/>
                </a:solidFill>
                <a:effectLst/>
                <a:uLnTx/>
                <a:uFillTx/>
                <a:latin typeface="+mj-lt"/>
                <a:cs typeface="Calibri"/>
                <a:sym typeface="Calibri"/>
              </a:rPr>
              <a:t>that decide to implement the management system: set up procedures to assess and improve their environmental performance. If they fulfil the demanding requirements o</a:t>
            </a:r>
            <a:r>
              <a:rPr kumimoji="0" lang="en-GB" sz="1700" b="0" i="0" u="none" strike="noStrike" kern="0" cap="none" spc="0" normalizeH="0" baseline="0" noProof="0" dirty="0">
                <a:ln>
                  <a:noFill/>
                </a:ln>
                <a:solidFill>
                  <a:srgbClr val="535353"/>
                </a:solidFill>
                <a:effectLst/>
                <a:uLnTx/>
                <a:uFillTx/>
                <a:latin typeface="+mj-lt"/>
                <a:cs typeface="Calibri"/>
                <a:sym typeface="Calibri"/>
              </a:rPr>
              <a:t>f the </a:t>
            </a:r>
            <a:r>
              <a:rPr kumimoji="0" lang="en-GB" sz="1700" b="0" i="0" u="none" strike="noStrike" kern="0" cap="none" spc="0" normalizeH="0" baseline="0" noProof="0" dirty="0">
                <a:ln>
                  <a:noFill/>
                </a:ln>
                <a:solidFill>
                  <a:srgbClr val="0070C0"/>
                </a:solidFill>
                <a:effectLst/>
                <a:uLnTx/>
                <a:uFillTx/>
                <a:latin typeface="+mj-lt"/>
                <a:cs typeface="Calibri"/>
                <a:sym typeface="Calibri"/>
                <a:hlinkClick r:id="rId2"/>
              </a:rPr>
              <a:t>EMAS Regulation</a:t>
            </a:r>
            <a:r>
              <a:rPr kumimoji="0" lang="en-GB" sz="1700" b="0" i="0" u="none" strike="noStrike" kern="0" cap="none" spc="0" normalizeH="0" baseline="0" noProof="0" dirty="0">
                <a:ln>
                  <a:noFill/>
                </a:ln>
                <a:solidFill>
                  <a:srgbClr val="535353"/>
                </a:solidFill>
                <a:effectLst/>
                <a:uLnTx/>
                <a:uFillTx/>
                <a:latin typeface="+mj-lt"/>
                <a:cs typeface="Calibri"/>
                <a:sym typeface="Calibri"/>
              </a:rPr>
              <a:t>, they can be registered </a:t>
            </a:r>
            <a:r>
              <a:rPr lang="en-GB" b="0" kern="0" dirty="0">
                <a:solidFill>
                  <a:schemeClr val="tx1"/>
                </a:solidFill>
                <a:latin typeface="+mj-lt"/>
              </a:rPr>
              <a:t>under </a:t>
            </a:r>
            <a:r>
              <a:rPr kumimoji="0" lang="en-GB" sz="1700" b="0" i="0" u="none" strike="noStrike" kern="0" cap="none" spc="0" normalizeH="0" baseline="0" noProof="0" dirty="0">
                <a:ln>
                  <a:noFill/>
                </a:ln>
                <a:solidFill>
                  <a:schemeClr val="tx1"/>
                </a:solidFill>
                <a:effectLst/>
                <a:uLnTx/>
                <a:uFillTx/>
                <a:latin typeface="+mj-lt"/>
                <a:cs typeface="Calibri"/>
                <a:sym typeface="Calibri"/>
              </a:rPr>
              <a:t>EMAS</a:t>
            </a:r>
            <a:r>
              <a:rPr kumimoji="0" lang="en-GB" sz="1700" b="0" i="0" u="none" strike="noStrike" kern="0" cap="none" spc="0" normalizeH="0" baseline="0" noProof="0" dirty="0">
                <a:ln>
                  <a:noFill/>
                </a:ln>
                <a:solidFill>
                  <a:srgbClr val="535353"/>
                </a:solidFill>
                <a:effectLst/>
                <a:uLnTx/>
                <a:uFillTx/>
                <a:latin typeface="+mj-lt"/>
                <a:cs typeface="Calibri"/>
                <a:sym typeface="Calibri"/>
              </a:rPr>
              <a:t>. </a:t>
            </a:r>
          </a:p>
          <a:p>
            <a:pPr marL="170434" marR="0" lvl="0" indent="-170434" defTabSz="914400" eaLnBrk="1" fontAlgn="auto" latinLnBrk="0" hangingPunct="1">
              <a:lnSpc>
                <a:spcPct val="100000"/>
              </a:lnSpc>
              <a:spcBef>
                <a:spcPts val="1200"/>
              </a:spcBef>
              <a:spcAft>
                <a:spcPts val="0"/>
              </a:spcAft>
              <a:buClr>
                <a:srgbClr val="535353"/>
              </a:buClr>
              <a:buSzPct val="100000"/>
              <a:buFont typeface="Arial"/>
              <a:buChar char="•"/>
              <a:tabLst/>
              <a:defRPr/>
            </a:pPr>
            <a:r>
              <a:rPr kumimoji="0" lang="en-GB" sz="1700" b="0" i="0" u="none" strike="noStrike" kern="0" cap="none" spc="0" normalizeH="0" baseline="0" noProof="0" dirty="0">
                <a:ln>
                  <a:noFill/>
                </a:ln>
                <a:solidFill>
                  <a:srgbClr val="535353"/>
                </a:solidFill>
                <a:effectLst/>
                <a:uLnTx/>
                <a:uFillTx/>
                <a:latin typeface="+mj-lt"/>
                <a:cs typeface="Calibri"/>
                <a:sym typeface="Calibri"/>
              </a:rPr>
              <a:t>EMAS’ requirements include:</a:t>
            </a:r>
          </a:p>
          <a:p>
            <a:pPr marL="0" marR="0" lvl="0" indent="0" defTabSz="914400" eaLnBrk="1" fontAlgn="auto" latinLnBrk="0" hangingPunct="1">
              <a:lnSpc>
                <a:spcPct val="100000"/>
              </a:lnSpc>
              <a:spcBef>
                <a:spcPts val="1200"/>
              </a:spcBef>
              <a:spcAft>
                <a:spcPts val="0"/>
              </a:spcAft>
              <a:buClr>
                <a:srgbClr val="535353"/>
              </a:buClr>
              <a:buSzPct val="100000"/>
              <a:buNone/>
              <a:tabLst/>
              <a:defRPr/>
            </a:pPr>
            <a:endParaRPr kumimoji="0" lang="en-GB" sz="1700" b="0" i="0" u="none" strike="noStrike" kern="0" cap="none" spc="0" normalizeH="0" baseline="0" noProof="0" dirty="0">
              <a:ln>
                <a:noFill/>
              </a:ln>
              <a:solidFill>
                <a:srgbClr val="535353"/>
              </a:solidFill>
              <a:effectLst/>
              <a:uLnTx/>
              <a:uFillTx/>
              <a:latin typeface="+mj-lt"/>
              <a:cs typeface="Calibri"/>
              <a:sym typeface="Calibri"/>
            </a:endParaRP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Legal compliance with all environmental legislations, checked by a verifier and a public authority</a:t>
            </a: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Continuous improvement of environmental performance</a:t>
            </a: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Verification of the performance by a specifically trained verifier</a:t>
            </a:r>
          </a:p>
          <a:p>
            <a:pPr marL="170434" marR="0" lvl="0" indent="-170434" defTabSz="914400" eaLnBrk="1" fontAlgn="auto" latinLnBrk="0" hangingPunct="1">
              <a:lnSpc>
                <a:spcPct val="100000"/>
              </a:lnSpc>
              <a:spcBef>
                <a:spcPts val="600"/>
              </a:spcBef>
              <a:spcAft>
                <a:spcPts val="0"/>
              </a:spcAft>
              <a:buClr>
                <a:srgbClr val="535353"/>
              </a:buClr>
              <a:buSzPct val="100000"/>
              <a:buFont typeface="Wingdings" panose="05000000000000000000" pitchFamily="2" charset="2"/>
              <a:buChar char="ü"/>
              <a:tabLst/>
              <a:defRPr/>
            </a:pPr>
            <a:r>
              <a:rPr kumimoji="0" lang="en-GB" sz="1700" b="1" i="0" u="none" strike="noStrike" kern="0" cap="none" spc="0" normalizeH="0" baseline="0" noProof="0" dirty="0">
                <a:ln>
                  <a:noFill/>
                </a:ln>
                <a:solidFill>
                  <a:srgbClr val="535353"/>
                </a:solidFill>
                <a:effectLst/>
                <a:uLnTx/>
                <a:uFillTx/>
                <a:latin typeface="+mj-lt"/>
                <a:cs typeface="Calibri"/>
                <a:sym typeface="Calibri"/>
              </a:rPr>
              <a:t> Publication of key environmental data in an annual report</a:t>
            </a:r>
          </a:p>
        </p:txBody>
      </p:sp>
      <p:sp>
        <p:nvSpPr>
          <p:cNvPr id="2" name="Slide Number Placeholder 1">
            <a:extLst>
              <a:ext uri="{FF2B5EF4-FFF2-40B4-BE49-F238E27FC236}">
                <a16:creationId xmlns:a16="http://schemas.microsoft.com/office/drawing/2014/main" id="{905B7FC9-17D0-46E9-8E53-175876BC981E}"/>
              </a:ext>
            </a:extLst>
          </p:cNvPr>
          <p:cNvSpPr>
            <a:spLocks noGrp="1"/>
          </p:cNvSpPr>
          <p:nvPr>
            <p:ph type="sldNum" sz="quarter" idx="12"/>
          </p:nvPr>
        </p:nvSpPr>
        <p:spPr/>
        <p:txBody>
          <a:bodyPr/>
          <a:lstStyle/>
          <a:p>
            <a:fld id="{F46C79FD-C571-418B-AB0F-5EE936C85276}" type="slidenum">
              <a:rPr lang="en-GB" smtClean="0"/>
              <a:t>3</a:t>
            </a:fld>
            <a:endParaRPr lang="en-GB"/>
          </a:p>
        </p:txBody>
      </p:sp>
    </p:spTree>
    <p:extLst>
      <p:ext uri="{BB962C8B-B14F-4D97-AF65-F5344CB8AC3E}">
        <p14:creationId xmlns:p14="http://schemas.microsoft.com/office/powerpoint/2010/main" val="425473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How Member States can benefit from EMAS?</a:t>
            </a:r>
          </a:p>
        </p:txBody>
      </p:sp>
      <p:sp>
        <p:nvSpPr>
          <p:cNvPr id="4" name="Shape 36">
            <a:extLst>
              <a:ext uri="{FF2B5EF4-FFF2-40B4-BE49-F238E27FC236}">
                <a16:creationId xmlns:a16="http://schemas.microsoft.com/office/drawing/2014/main" id="{52856E81-E71D-4C92-B5A3-B74CF77ECED6}"/>
              </a:ext>
            </a:extLst>
          </p:cNvPr>
          <p:cNvSpPr/>
          <p:nvPr/>
        </p:nvSpPr>
        <p:spPr>
          <a:xfrm>
            <a:off x="1173074" y="1759252"/>
            <a:ext cx="2978426" cy="4204226"/>
          </a:xfrm>
          <a:prstGeom prst="rect">
            <a:avLst/>
          </a:prstGeom>
          <a:solidFill>
            <a:schemeClr val="bg2"/>
          </a:solidFill>
          <a:ln w="6350">
            <a:solidFill>
              <a:schemeClr val="accent1"/>
            </a:solidFill>
            <a:miter lim="400000"/>
          </a:ln>
        </p:spPr>
        <p:txBody>
          <a:bodyPr lIns="45719" rIns="45719" anchor="ctr"/>
          <a:lstStyle/>
          <a:p>
            <a:endParaRPr/>
          </a:p>
        </p:txBody>
      </p:sp>
      <p:sp>
        <p:nvSpPr>
          <p:cNvPr id="6" name="Shape 35">
            <a:extLst>
              <a:ext uri="{FF2B5EF4-FFF2-40B4-BE49-F238E27FC236}">
                <a16:creationId xmlns:a16="http://schemas.microsoft.com/office/drawing/2014/main" id="{53E69C31-DE9D-448A-AE41-CF5512585A44}"/>
              </a:ext>
            </a:extLst>
          </p:cNvPr>
          <p:cNvSpPr/>
          <p:nvPr/>
        </p:nvSpPr>
        <p:spPr>
          <a:xfrm>
            <a:off x="4150964" y="1759252"/>
            <a:ext cx="2830996" cy="4204226"/>
          </a:xfrm>
          <a:prstGeom prst="rect">
            <a:avLst/>
          </a:prstGeom>
          <a:solidFill>
            <a:schemeClr val="bg2"/>
          </a:solidFill>
          <a:ln w="6350">
            <a:solidFill>
              <a:schemeClr val="accent1"/>
            </a:solidFill>
            <a:miter lim="400000"/>
          </a:ln>
        </p:spPr>
        <p:txBody>
          <a:bodyPr lIns="45719" rIns="45719" anchor="ctr"/>
          <a:lstStyle/>
          <a:p>
            <a:endParaRPr/>
          </a:p>
        </p:txBody>
      </p:sp>
      <p:sp>
        <p:nvSpPr>
          <p:cNvPr id="7" name="Shape 37">
            <a:extLst>
              <a:ext uri="{FF2B5EF4-FFF2-40B4-BE49-F238E27FC236}">
                <a16:creationId xmlns:a16="http://schemas.microsoft.com/office/drawing/2014/main" id="{051F5FEA-037D-45FC-AD4E-A54D27B55752}"/>
              </a:ext>
            </a:extLst>
          </p:cNvPr>
          <p:cNvSpPr/>
          <p:nvPr/>
        </p:nvSpPr>
        <p:spPr>
          <a:xfrm>
            <a:off x="6980650" y="1759252"/>
            <a:ext cx="2830996" cy="4204226"/>
          </a:xfrm>
          <a:prstGeom prst="rect">
            <a:avLst/>
          </a:prstGeom>
          <a:solidFill>
            <a:schemeClr val="bg2"/>
          </a:solidFill>
          <a:ln w="6350">
            <a:solidFill>
              <a:schemeClr val="accent1"/>
            </a:solidFill>
            <a:miter lim="400000"/>
          </a:ln>
        </p:spPr>
        <p:txBody>
          <a:bodyPr lIns="45719" rIns="45719" anchor="ctr"/>
          <a:lstStyle/>
          <a:p>
            <a:endParaRPr/>
          </a:p>
        </p:txBody>
      </p:sp>
      <p:sp>
        <p:nvSpPr>
          <p:cNvPr id="8" name="Shape 40">
            <a:extLst>
              <a:ext uri="{FF2B5EF4-FFF2-40B4-BE49-F238E27FC236}">
                <a16:creationId xmlns:a16="http://schemas.microsoft.com/office/drawing/2014/main" id="{90BC7D68-7659-4918-AE09-D4D23C682887}"/>
              </a:ext>
            </a:extLst>
          </p:cNvPr>
          <p:cNvSpPr/>
          <p:nvPr/>
        </p:nvSpPr>
        <p:spPr>
          <a:xfrm>
            <a:off x="1534149" y="2131610"/>
            <a:ext cx="2256276" cy="124649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spcBef>
                <a:spcPts val="400"/>
              </a:spcBef>
              <a:defRPr sz="1500">
                <a:solidFill>
                  <a:srgbClr val="535353"/>
                </a:solidFill>
                <a:latin typeface="Calibri"/>
                <a:ea typeface="Calibri"/>
                <a:cs typeface="Calibri"/>
                <a:sym typeface="Calibri"/>
              </a:defRPr>
            </a:lvl1pPr>
          </a:lstStyle>
          <a:p>
            <a:r>
              <a:rPr dirty="0">
                <a:latin typeface="+mj-lt"/>
              </a:rPr>
              <a:t>Strict requirements for the measurement &amp; evaluation of environmental performance </a:t>
            </a:r>
          </a:p>
        </p:txBody>
      </p:sp>
      <p:sp>
        <p:nvSpPr>
          <p:cNvPr id="9" name="Shape 44">
            <a:extLst>
              <a:ext uri="{FF2B5EF4-FFF2-40B4-BE49-F238E27FC236}">
                <a16:creationId xmlns:a16="http://schemas.microsoft.com/office/drawing/2014/main" id="{E1409F10-C932-49EF-9C70-9CD428BB84C5}"/>
              </a:ext>
            </a:extLst>
          </p:cNvPr>
          <p:cNvSpPr/>
          <p:nvPr/>
        </p:nvSpPr>
        <p:spPr>
          <a:xfrm>
            <a:off x="1534150" y="4339996"/>
            <a:ext cx="2256275" cy="124649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spcBef>
                <a:spcPts val="400"/>
              </a:spcBef>
              <a:tabLst>
                <a:tab pos="355600" algn="l"/>
              </a:tabLst>
            </a:pPr>
            <a:r>
              <a:rPr sz="1500" dirty="0"/>
              <a:t>Reductions in environmental impacts with little or no additional effort for governments &amp; regulators</a:t>
            </a:r>
          </a:p>
        </p:txBody>
      </p:sp>
      <p:sp>
        <p:nvSpPr>
          <p:cNvPr id="10" name="Shape 48">
            <a:extLst>
              <a:ext uri="{FF2B5EF4-FFF2-40B4-BE49-F238E27FC236}">
                <a16:creationId xmlns:a16="http://schemas.microsoft.com/office/drawing/2014/main" id="{F82CC5DC-A370-48F5-8258-539E735F1CB9}"/>
              </a:ext>
            </a:extLst>
          </p:cNvPr>
          <p:cNvSpPr/>
          <p:nvPr/>
        </p:nvSpPr>
        <p:spPr>
          <a:xfrm>
            <a:off x="1773287" y="3859049"/>
            <a:ext cx="1778000" cy="1"/>
          </a:xfrm>
          <a:prstGeom prst="line">
            <a:avLst/>
          </a:prstGeom>
          <a:ln w="6350">
            <a:solidFill>
              <a:schemeClr val="accent1"/>
            </a:solidFill>
          </a:ln>
        </p:spPr>
        <p:txBody>
          <a:bodyPr lIns="45719" rIns="45719" anchor="ctr"/>
          <a:lstStyle/>
          <a:p>
            <a:endParaRPr/>
          </a:p>
        </p:txBody>
      </p:sp>
      <p:sp>
        <p:nvSpPr>
          <p:cNvPr id="11" name="Shape 42">
            <a:extLst>
              <a:ext uri="{FF2B5EF4-FFF2-40B4-BE49-F238E27FC236}">
                <a16:creationId xmlns:a16="http://schemas.microsoft.com/office/drawing/2014/main" id="{E44D3AA0-EF31-420C-97F1-EAF451EB5838}"/>
              </a:ext>
            </a:extLst>
          </p:cNvPr>
          <p:cNvSpPr/>
          <p:nvPr/>
        </p:nvSpPr>
        <p:spPr>
          <a:xfrm>
            <a:off x="2408286" y="3605050"/>
            <a:ext cx="508001"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12" name="pasted-image.pdf">
            <a:extLst>
              <a:ext uri="{FF2B5EF4-FFF2-40B4-BE49-F238E27FC236}">
                <a16:creationId xmlns:a16="http://schemas.microsoft.com/office/drawing/2014/main" id="{FBA66366-5282-4FAD-AE0E-83D9575EC0CB}"/>
              </a:ext>
            </a:extLst>
          </p:cNvPr>
          <p:cNvPicPr>
            <a:picLocks noChangeAspect="1"/>
          </p:cNvPicPr>
          <p:nvPr/>
        </p:nvPicPr>
        <p:blipFill>
          <a:blip r:embed="rId2">
            <a:extLst/>
          </a:blip>
          <a:stretch>
            <a:fillRect/>
          </a:stretch>
        </p:blipFill>
        <p:spPr>
          <a:xfrm>
            <a:off x="2535286" y="3822122"/>
            <a:ext cx="254000" cy="140887"/>
          </a:xfrm>
          <a:prstGeom prst="rect">
            <a:avLst/>
          </a:prstGeom>
          <a:ln w="12700">
            <a:miter lim="400000"/>
          </a:ln>
        </p:spPr>
      </p:pic>
      <p:sp>
        <p:nvSpPr>
          <p:cNvPr id="13" name="Shape 56">
            <a:extLst>
              <a:ext uri="{FF2B5EF4-FFF2-40B4-BE49-F238E27FC236}">
                <a16:creationId xmlns:a16="http://schemas.microsoft.com/office/drawing/2014/main" id="{11A58FED-26AF-46A9-994A-ECAA2F4E04C4}"/>
              </a:ext>
            </a:extLst>
          </p:cNvPr>
          <p:cNvSpPr/>
          <p:nvPr/>
        </p:nvSpPr>
        <p:spPr>
          <a:xfrm>
            <a:off x="3790425" y="1568751"/>
            <a:ext cx="3578333" cy="399217"/>
          </a:xfrm>
          <a:prstGeom prst="rect">
            <a:avLst/>
          </a:prstGeom>
          <a:solidFill>
            <a:schemeClr val="accent1"/>
          </a:solidFill>
          <a:ln w="12700">
            <a:miter lim="400000"/>
          </a:ln>
        </p:spPr>
        <p:txBody>
          <a:bodyPr lIns="45719" rIns="45719" anchor="ctr"/>
          <a:lstStyle/>
          <a:p>
            <a:pPr algn="ctr"/>
            <a:r>
              <a:rPr lang="en-US" sz="1500" dirty="0">
                <a:solidFill>
                  <a:schemeClr val="bg1"/>
                </a:solidFill>
              </a:rPr>
              <a:t>EMAS requirements</a:t>
            </a:r>
          </a:p>
        </p:txBody>
      </p:sp>
      <p:sp>
        <p:nvSpPr>
          <p:cNvPr id="14" name="Shape 41">
            <a:extLst>
              <a:ext uri="{FF2B5EF4-FFF2-40B4-BE49-F238E27FC236}">
                <a16:creationId xmlns:a16="http://schemas.microsoft.com/office/drawing/2014/main" id="{27E7ECB7-E9F1-4150-AEE0-9AA3A9AA6705}"/>
              </a:ext>
            </a:extLst>
          </p:cNvPr>
          <p:cNvSpPr/>
          <p:nvPr/>
        </p:nvSpPr>
        <p:spPr>
          <a:xfrm>
            <a:off x="4402027" y="2370640"/>
            <a:ext cx="2514124" cy="1005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spcBef>
                <a:spcPts val="400"/>
              </a:spcBef>
              <a:defRPr sz="1500">
                <a:solidFill>
                  <a:srgbClr val="535353"/>
                </a:solidFill>
                <a:latin typeface="Calibri"/>
                <a:ea typeface="Calibri"/>
                <a:cs typeface="Calibri"/>
                <a:sym typeface="Calibri"/>
              </a:defRPr>
            </a:lvl1pPr>
          </a:lstStyle>
          <a:p>
            <a:r>
              <a:rPr dirty="0">
                <a:latin typeface="+mj-lt"/>
              </a:rPr>
              <a:t>Independent third-party verification, validation &amp; placement in register by national Competent Bodies</a:t>
            </a:r>
          </a:p>
        </p:txBody>
      </p:sp>
      <p:sp>
        <p:nvSpPr>
          <p:cNvPr id="15" name="Shape 45">
            <a:extLst>
              <a:ext uri="{FF2B5EF4-FFF2-40B4-BE49-F238E27FC236}">
                <a16:creationId xmlns:a16="http://schemas.microsoft.com/office/drawing/2014/main" id="{EDEB5E56-9447-475A-8258-FF8CF854CE6B}"/>
              </a:ext>
            </a:extLst>
          </p:cNvPr>
          <p:cNvSpPr/>
          <p:nvPr/>
        </p:nvSpPr>
        <p:spPr>
          <a:xfrm>
            <a:off x="4770089" y="4352050"/>
            <a:ext cx="1778000" cy="124649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spcBef>
                <a:spcPts val="400"/>
              </a:spcBef>
              <a:tabLst>
                <a:tab pos="355600" algn="l"/>
              </a:tabLst>
              <a:defRPr sz="1500">
                <a:solidFill>
                  <a:srgbClr val="535353"/>
                </a:solidFill>
                <a:latin typeface="Calibri"/>
                <a:ea typeface="Calibri"/>
                <a:cs typeface="Calibri"/>
                <a:sym typeface="Calibri"/>
              </a:defRPr>
            </a:lvl1pPr>
          </a:lstStyle>
          <a:p>
            <a:pPr>
              <a:defRPr b="0"/>
            </a:pPr>
            <a:r>
              <a:rPr dirty="0">
                <a:latin typeface="+mj-lt"/>
              </a:rPr>
              <a:t>Stronger legal compliance, time &amp; resource savings for enforcement authorities</a:t>
            </a:r>
          </a:p>
        </p:txBody>
      </p:sp>
      <p:sp>
        <p:nvSpPr>
          <p:cNvPr id="16" name="Shape 49">
            <a:extLst>
              <a:ext uri="{FF2B5EF4-FFF2-40B4-BE49-F238E27FC236}">
                <a16:creationId xmlns:a16="http://schemas.microsoft.com/office/drawing/2014/main" id="{6AF7ED33-E8AF-4B3F-8ED5-5A3572174D8A}"/>
              </a:ext>
            </a:extLst>
          </p:cNvPr>
          <p:cNvSpPr/>
          <p:nvPr/>
        </p:nvSpPr>
        <p:spPr>
          <a:xfrm>
            <a:off x="4770089" y="3859049"/>
            <a:ext cx="1778001" cy="1"/>
          </a:xfrm>
          <a:prstGeom prst="line">
            <a:avLst/>
          </a:prstGeom>
          <a:ln w="6350">
            <a:solidFill>
              <a:schemeClr val="accent1"/>
            </a:solidFill>
          </a:ln>
        </p:spPr>
        <p:txBody>
          <a:bodyPr lIns="45719" rIns="45719" anchor="ctr"/>
          <a:lstStyle/>
          <a:p>
            <a:endParaRPr/>
          </a:p>
        </p:txBody>
      </p:sp>
      <p:sp>
        <p:nvSpPr>
          <p:cNvPr id="17" name="Shape 46">
            <a:extLst>
              <a:ext uri="{FF2B5EF4-FFF2-40B4-BE49-F238E27FC236}">
                <a16:creationId xmlns:a16="http://schemas.microsoft.com/office/drawing/2014/main" id="{8CD5A011-8B40-43FA-87F7-79E9BD6355BB}"/>
              </a:ext>
            </a:extLst>
          </p:cNvPr>
          <p:cNvSpPr/>
          <p:nvPr/>
        </p:nvSpPr>
        <p:spPr>
          <a:xfrm>
            <a:off x="5405089" y="3605047"/>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18" name="pasted-image.pdf">
            <a:extLst>
              <a:ext uri="{FF2B5EF4-FFF2-40B4-BE49-F238E27FC236}">
                <a16:creationId xmlns:a16="http://schemas.microsoft.com/office/drawing/2014/main" id="{9797B897-8F1A-4122-879C-4D362B37AE12}"/>
              </a:ext>
            </a:extLst>
          </p:cNvPr>
          <p:cNvPicPr>
            <a:picLocks noChangeAspect="1"/>
          </p:cNvPicPr>
          <p:nvPr/>
        </p:nvPicPr>
        <p:blipFill>
          <a:blip r:embed="rId2">
            <a:extLst/>
          </a:blip>
          <a:stretch>
            <a:fillRect/>
          </a:stretch>
        </p:blipFill>
        <p:spPr>
          <a:xfrm>
            <a:off x="5532089" y="3788605"/>
            <a:ext cx="254000" cy="140887"/>
          </a:xfrm>
          <a:prstGeom prst="rect">
            <a:avLst/>
          </a:prstGeom>
          <a:ln w="12700">
            <a:miter lim="400000"/>
          </a:ln>
        </p:spPr>
      </p:pic>
      <p:sp>
        <p:nvSpPr>
          <p:cNvPr id="19" name="Shape 54">
            <a:extLst>
              <a:ext uri="{FF2B5EF4-FFF2-40B4-BE49-F238E27FC236}">
                <a16:creationId xmlns:a16="http://schemas.microsoft.com/office/drawing/2014/main" id="{5434AE8F-4901-431F-BAE6-BD4F71760A6B}"/>
              </a:ext>
            </a:extLst>
          </p:cNvPr>
          <p:cNvSpPr/>
          <p:nvPr/>
        </p:nvSpPr>
        <p:spPr>
          <a:xfrm>
            <a:off x="3790425" y="5772977"/>
            <a:ext cx="3578333" cy="399217"/>
          </a:xfrm>
          <a:prstGeom prst="rect">
            <a:avLst/>
          </a:prstGeom>
          <a:solidFill>
            <a:schemeClr val="accent1"/>
          </a:solidFill>
          <a:ln w="12700">
            <a:miter lim="400000"/>
          </a:ln>
        </p:spPr>
        <p:txBody>
          <a:bodyPr lIns="45719" rIns="45719" anchor="ctr"/>
          <a:lstStyle/>
          <a:p>
            <a:pPr algn="ctr"/>
            <a:r>
              <a:rPr lang="en-US" sz="1500" dirty="0">
                <a:solidFill>
                  <a:schemeClr val="bg1"/>
                </a:solidFill>
              </a:rPr>
              <a:t>Benefits for authorities</a:t>
            </a:r>
          </a:p>
        </p:txBody>
      </p:sp>
      <p:sp>
        <p:nvSpPr>
          <p:cNvPr id="20" name="Shape 39">
            <a:extLst>
              <a:ext uri="{FF2B5EF4-FFF2-40B4-BE49-F238E27FC236}">
                <a16:creationId xmlns:a16="http://schemas.microsoft.com/office/drawing/2014/main" id="{52BCEA27-0A77-4029-AB1C-0A6918DA1C42}"/>
              </a:ext>
            </a:extLst>
          </p:cNvPr>
          <p:cNvSpPr/>
          <p:nvPr/>
        </p:nvSpPr>
        <p:spPr>
          <a:xfrm>
            <a:off x="7718007" y="2395645"/>
            <a:ext cx="1356282" cy="1005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spcBef>
                <a:spcPts val="400"/>
              </a:spcBef>
              <a:defRPr sz="1500">
                <a:solidFill>
                  <a:srgbClr val="535353"/>
                </a:solidFill>
                <a:latin typeface="Calibri"/>
                <a:ea typeface="Calibri"/>
                <a:cs typeface="Calibri"/>
                <a:sym typeface="Calibri"/>
              </a:defRPr>
            </a:lvl1pPr>
          </a:lstStyle>
          <a:p>
            <a:r>
              <a:rPr dirty="0">
                <a:latin typeface="+mj-lt"/>
              </a:rPr>
              <a:t>Publication of an annual environmental statement </a:t>
            </a:r>
          </a:p>
        </p:txBody>
      </p:sp>
      <p:sp>
        <p:nvSpPr>
          <p:cNvPr id="21" name="Shape 43">
            <a:extLst>
              <a:ext uri="{FF2B5EF4-FFF2-40B4-BE49-F238E27FC236}">
                <a16:creationId xmlns:a16="http://schemas.microsoft.com/office/drawing/2014/main" id="{ED4127FA-0E05-48A9-AB37-B8D477BC87E9}"/>
              </a:ext>
            </a:extLst>
          </p:cNvPr>
          <p:cNvSpPr/>
          <p:nvPr/>
        </p:nvSpPr>
        <p:spPr>
          <a:xfrm>
            <a:off x="7481583" y="4339996"/>
            <a:ext cx="1957785" cy="124649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spcBef>
                <a:spcPts val="400"/>
              </a:spcBef>
              <a:tabLst>
                <a:tab pos="355600" algn="l"/>
              </a:tabLst>
              <a:defRPr sz="1500">
                <a:solidFill>
                  <a:srgbClr val="535353"/>
                </a:solidFill>
                <a:latin typeface="Calibri"/>
                <a:ea typeface="Calibri"/>
                <a:cs typeface="Calibri"/>
                <a:sym typeface="Calibri"/>
              </a:defRPr>
            </a:lvl1pPr>
          </a:lstStyle>
          <a:p>
            <a:pPr>
              <a:defRPr b="0"/>
            </a:pPr>
            <a:r>
              <a:rPr dirty="0">
                <a:latin typeface="Arial "/>
              </a:rPr>
              <a:t>Easy access to </a:t>
            </a:r>
            <a:r>
              <a:rPr dirty="0" err="1">
                <a:latin typeface="Arial "/>
              </a:rPr>
              <a:t>organisations’</a:t>
            </a:r>
            <a:r>
              <a:rPr dirty="0">
                <a:latin typeface="Arial "/>
              </a:rPr>
              <a:t> </a:t>
            </a:r>
            <a:r>
              <a:rPr lang="de-DE" dirty="0">
                <a:latin typeface="Arial "/>
              </a:rPr>
              <a:t>audited </a:t>
            </a:r>
            <a:r>
              <a:rPr dirty="0">
                <a:latin typeface="Arial "/>
              </a:rPr>
              <a:t>environmental data &amp; legal compliance declaration </a:t>
            </a:r>
          </a:p>
        </p:txBody>
      </p:sp>
      <p:sp>
        <p:nvSpPr>
          <p:cNvPr id="22" name="Shape 50">
            <a:extLst>
              <a:ext uri="{FF2B5EF4-FFF2-40B4-BE49-F238E27FC236}">
                <a16:creationId xmlns:a16="http://schemas.microsoft.com/office/drawing/2014/main" id="{3F237FD1-EEC6-482E-8FCD-2698C1023EEC}"/>
              </a:ext>
            </a:extLst>
          </p:cNvPr>
          <p:cNvSpPr/>
          <p:nvPr/>
        </p:nvSpPr>
        <p:spPr>
          <a:xfrm>
            <a:off x="7507148" y="3892565"/>
            <a:ext cx="1778000" cy="1"/>
          </a:xfrm>
          <a:prstGeom prst="line">
            <a:avLst/>
          </a:prstGeom>
          <a:ln w="6350">
            <a:solidFill>
              <a:schemeClr val="accent1"/>
            </a:solidFill>
          </a:ln>
        </p:spPr>
        <p:txBody>
          <a:bodyPr lIns="45719" rIns="45719" anchor="ctr"/>
          <a:lstStyle/>
          <a:p>
            <a:endParaRPr/>
          </a:p>
        </p:txBody>
      </p:sp>
      <p:sp>
        <p:nvSpPr>
          <p:cNvPr id="23" name="Shape 47">
            <a:extLst>
              <a:ext uri="{FF2B5EF4-FFF2-40B4-BE49-F238E27FC236}">
                <a16:creationId xmlns:a16="http://schemas.microsoft.com/office/drawing/2014/main" id="{A7BFC60D-F5DB-41D6-9C7F-59FC78F145ED}"/>
              </a:ext>
            </a:extLst>
          </p:cNvPr>
          <p:cNvSpPr/>
          <p:nvPr/>
        </p:nvSpPr>
        <p:spPr>
          <a:xfrm>
            <a:off x="8142148" y="3605050"/>
            <a:ext cx="508000" cy="508001"/>
          </a:xfrm>
          <a:prstGeom prst="ellipse">
            <a:avLst/>
          </a:prstGeom>
          <a:solidFill>
            <a:schemeClr val="accent1"/>
          </a:solidFill>
          <a:ln w="12700">
            <a:miter lim="400000"/>
          </a:ln>
        </p:spPr>
        <p:txBody>
          <a:bodyPr lIns="45719" rIns="45719" anchor="ctr"/>
          <a:lstStyle/>
          <a:p>
            <a:pPr>
              <a:defRPr>
                <a:solidFill>
                  <a:schemeClr val="accent3">
                    <a:lumOff val="44000"/>
                  </a:schemeClr>
                </a:solidFill>
              </a:defRPr>
            </a:pPr>
            <a:endParaRPr/>
          </a:p>
        </p:txBody>
      </p:sp>
      <p:pic>
        <p:nvPicPr>
          <p:cNvPr id="24" name="pasted-image.pdf">
            <a:extLst>
              <a:ext uri="{FF2B5EF4-FFF2-40B4-BE49-F238E27FC236}">
                <a16:creationId xmlns:a16="http://schemas.microsoft.com/office/drawing/2014/main" id="{E8C9DCBE-D9D1-4AC5-910C-21C349272878}"/>
              </a:ext>
            </a:extLst>
          </p:cNvPr>
          <p:cNvPicPr>
            <a:picLocks noChangeAspect="1"/>
          </p:cNvPicPr>
          <p:nvPr/>
        </p:nvPicPr>
        <p:blipFill>
          <a:blip r:embed="rId2">
            <a:extLst/>
          </a:blip>
          <a:stretch>
            <a:fillRect/>
          </a:stretch>
        </p:blipFill>
        <p:spPr>
          <a:xfrm>
            <a:off x="8269148" y="3822121"/>
            <a:ext cx="254000" cy="140887"/>
          </a:xfrm>
          <a:prstGeom prst="rect">
            <a:avLst/>
          </a:prstGeom>
          <a:ln w="12700">
            <a:miter lim="400000"/>
          </a:ln>
        </p:spPr>
      </p:pic>
      <p:sp>
        <p:nvSpPr>
          <p:cNvPr id="2" name="Slide Number Placeholder 1">
            <a:extLst>
              <a:ext uri="{FF2B5EF4-FFF2-40B4-BE49-F238E27FC236}">
                <a16:creationId xmlns:a16="http://schemas.microsoft.com/office/drawing/2014/main" id="{6D8C2013-1F71-41D8-92F0-A53FB19C07CE}"/>
              </a:ext>
            </a:extLst>
          </p:cNvPr>
          <p:cNvSpPr>
            <a:spLocks noGrp="1"/>
          </p:cNvSpPr>
          <p:nvPr>
            <p:ph type="sldNum" sz="quarter" idx="12"/>
          </p:nvPr>
        </p:nvSpPr>
        <p:spPr>
          <a:xfrm>
            <a:off x="235775" y="6131286"/>
            <a:ext cx="2743200" cy="365125"/>
          </a:xfrm>
        </p:spPr>
        <p:txBody>
          <a:bodyPr/>
          <a:lstStyle/>
          <a:p>
            <a:fld id="{F46C79FD-C571-418B-AB0F-5EE936C85276}" type="slidenum">
              <a:rPr lang="en-GB" smtClean="0"/>
              <a:t>4</a:t>
            </a:fld>
            <a:endParaRPr lang="en-GB"/>
          </a:p>
        </p:txBody>
      </p:sp>
    </p:spTree>
    <p:extLst>
      <p:ext uri="{BB962C8B-B14F-4D97-AF65-F5344CB8AC3E}">
        <p14:creationId xmlns:p14="http://schemas.microsoft.com/office/powerpoint/2010/main" val="2874072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83974" y="609600"/>
            <a:ext cx="10515600" cy="1193535"/>
          </a:xfrm>
        </p:spPr>
        <p:txBody>
          <a:bodyPr/>
          <a:lstStyle/>
          <a:p>
            <a:r>
              <a:rPr lang="en-GB" dirty="0"/>
              <a:t>What is the added value of EMAS over other instruments?</a:t>
            </a:r>
          </a:p>
        </p:txBody>
      </p:sp>
      <p:sp>
        <p:nvSpPr>
          <p:cNvPr id="4" name="Text Placeholder 2">
            <a:extLst>
              <a:ext uri="{FF2B5EF4-FFF2-40B4-BE49-F238E27FC236}">
                <a16:creationId xmlns:a16="http://schemas.microsoft.com/office/drawing/2014/main" id="{45535451-1782-4875-9EFF-5A784986FCB1}"/>
              </a:ext>
            </a:extLst>
          </p:cNvPr>
          <p:cNvSpPr txBox="1">
            <a:spLocks/>
          </p:cNvSpPr>
          <p:nvPr/>
        </p:nvSpPr>
        <p:spPr>
          <a:xfrm>
            <a:off x="1070037" y="2009625"/>
            <a:ext cx="10182790" cy="4238775"/>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buFont typeface="Wingdings" panose="05000000000000000000" pitchFamily="2" charset="2"/>
              <a:buChar char="ü"/>
            </a:pPr>
            <a:r>
              <a:rPr lang="en-GB" b="1" dirty="0">
                <a:latin typeface="+mj-lt"/>
              </a:rPr>
              <a:t> Highest standards for legal compliance</a:t>
            </a:r>
          </a:p>
          <a:p>
            <a:pPr algn="l">
              <a:spcBef>
                <a:spcPts val="600"/>
              </a:spcBef>
            </a:pPr>
            <a:r>
              <a:rPr lang="en-GB" sz="1600" b="0" dirty="0">
                <a:latin typeface="+mj-lt"/>
              </a:rPr>
              <a:t>The EMAS Regulation is more specific than the ISO 14001 standard regarding legal compliance. EMAS verifiers review additional documents (e.g. permits) during the audit and sign a declaration confirming legal compliance.</a:t>
            </a:r>
          </a:p>
          <a:p>
            <a:pPr algn="l">
              <a:spcBef>
                <a:spcPts val="600"/>
              </a:spcBef>
            </a:pPr>
            <a:r>
              <a:rPr lang="en-GB" sz="1600" b="0" dirty="0">
                <a:latin typeface="+mj-lt"/>
              </a:rPr>
              <a:t>Before registration, the EMAS Competent Body (a public authority) checks potential breach of legal compliance with inspection authorities.</a:t>
            </a:r>
          </a:p>
          <a:p>
            <a:pPr algn="l">
              <a:spcBef>
                <a:spcPts val="600"/>
              </a:spcBef>
            </a:pPr>
            <a:r>
              <a:rPr lang="en-GB" sz="1600" b="0" dirty="0">
                <a:latin typeface="+mj-lt"/>
              </a:rPr>
              <a:t>The EMAS Register is public, allowing  the public and NGOs to perform an “extra check”.</a:t>
            </a:r>
          </a:p>
          <a:p>
            <a:pPr marL="0" indent="0" algn="l">
              <a:buNone/>
            </a:pPr>
            <a:r>
              <a:rPr lang="en-GB" sz="1600" b="1" dirty="0">
                <a:latin typeface="+mj-lt"/>
              </a:rPr>
              <a:t>In some Member States, public authorities have further reinforced EMAS’s reliability by:</a:t>
            </a:r>
          </a:p>
          <a:p>
            <a:pPr algn="l">
              <a:spcBef>
                <a:spcPts val="600"/>
              </a:spcBef>
              <a:buFont typeface="Arial" panose="020B0604020202020204" pitchFamily="34" charset="0"/>
              <a:buChar char="•"/>
            </a:pPr>
            <a:r>
              <a:rPr lang="en-GB" sz="1600" b="0" dirty="0">
                <a:latin typeface="+mj-lt"/>
              </a:rPr>
              <a:t>Licensing verifiers and setting their qualifications requirements.</a:t>
            </a:r>
          </a:p>
          <a:p>
            <a:pPr algn="l">
              <a:spcBef>
                <a:spcPts val="600"/>
              </a:spcBef>
              <a:buFont typeface="Arial" panose="020B0604020202020204" pitchFamily="34" charset="0"/>
              <a:buChar char="•"/>
            </a:pPr>
            <a:r>
              <a:rPr lang="en-GB" sz="1600" b="0" dirty="0">
                <a:latin typeface="+mj-lt"/>
              </a:rPr>
              <a:t>Collaborating with verifiers  through joint inspections or workshops for example.</a:t>
            </a:r>
          </a:p>
          <a:p>
            <a:pPr algn="l">
              <a:buFont typeface="Symbol"/>
              <a:buChar char="Þ"/>
            </a:pPr>
            <a:r>
              <a:rPr lang="en-GB" sz="1600" dirty="0">
                <a:latin typeface="+mj-lt"/>
              </a:rPr>
              <a:t> 70% of environmental verifiers and EMAS-registered organisations agree that EMAS is more effective than ISO 14001 in ensuring legal compliance*</a:t>
            </a:r>
          </a:p>
        </p:txBody>
      </p:sp>
      <p:sp>
        <p:nvSpPr>
          <p:cNvPr id="2" name="Slide Number Placeholder 1">
            <a:extLst>
              <a:ext uri="{FF2B5EF4-FFF2-40B4-BE49-F238E27FC236}">
                <a16:creationId xmlns:a16="http://schemas.microsoft.com/office/drawing/2014/main" id="{53EEEAE2-25D8-491D-9682-97D444E68C0F}"/>
              </a:ext>
            </a:extLst>
          </p:cNvPr>
          <p:cNvSpPr>
            <a:spLocks noGrp="1"/>
          </p:cNvSpPr>
          <p:nvPr>
            <p:ph type="sldNum" sz="quarter" idx="12"/>
          </p:nvPr>
        </p:nvSpPr>
        <p:spPr/>
        <p:txBody>
          <a:bodyPr/>
          <a:lstStyle/>
          <a:p>
            <a:fld id="{F46C79FD-C571-418B-AB0F-5EE936C85276}" type="slidenum">
              <a:rPr lang="en-GB" smtClean="0"/>
              <a:t>5</a:t>
            </a:fld>
            <a:endParaRPr lang="en-GB"/>
          </a:p>
        </p:txBody>
      </p:sp>
      <p:sp>
        <p:nvSpPr>
          <p:cNvPr id="5" name="TextBox 4">
            <a:extLst>
              <a:ext uri="{FF2B5EF4-FFF2-40B4-BE49-F238E27FC236}">
                <a16:creationId xmlns:a16="http://schemas.microsoft.com/office/drawing/2014/main" id="{7BF9A112-6742-431C-B096-CDF2A79E5301}"/>
              </a:ext>
            </a:extLst>
          </p:cNvPr>
          <p:cNvSpPr txBox="1"/>
          <p:nvPr/>
        </p:nvSpPr>
        <p:spPr>
          <a:xfrm>
            <a:off x="7344477" y="6087732"/>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Calibri"/>
                <a:ea typeface="Calibri"/>
                <a:cs typeface="Calibri"/>
                <a:sym typeface="Calibri"/>
              </a:rPr>
              <a:t>*</a:t>
            </a: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2"/>
              </a:rPr>
              <a:t>RAVE Study,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Tree>
    <p:extLst>
      <p:ext uri="{BB962C8B-B14F-4D97-AF65-F5344CB8AC3E}">
        <p14:creationId xmlns:p14="http://schemas.microsoft.com/office/powerpoint/2010/main" val="60782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83974" y="609600"/>
            <a:ext cx="10515600" cy="1193535"/>
          </a:xfrm>
        </p:spPr>
        <p:txBody>
          <a:bodyPr/>
          <a:lstStyle/>
          <a:p>
            <a:r>
              <a:rPr lang="en-GB" dirty="0"/>
              <a:t>What is the added value of EMAS over other instruments?</a:t>
            </a:r>
          </a:p>
        </p:txBody>
      </p:sp>
      <p:sp>
        <p:nvSpPr>
          <p:cNvPr id="5" name="Text Placeholder 2">
            <a:extLst>
              <a:ext uri="{FF2B5EF4-FFF2-40B4-BE49-F238E27FC236}">
                <a16:creationId xmlns:a16="http://schemas.microsoft.com/office/drawing/2014/main" id="{1BF1B62D-B8B5-4571-91D8-91EC7869A990}"/>
              </a:ext>
            </a:extLst>
          </p:cNvPr>
          <p:cNvSpPr txBox="1">
            <a:spLocks/>
          </p:cNvSpPr>
          <p:nvPr/>
        </p:nvSpPr>
        <p:spPr>
          <a:xfrm>
            <a:off x="1080794" y="2107698"/>
            <a:ext cx="10155081" cy="2426704"/>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algn="l">
              <a:buFont typeface="Wingdings" panose="05000000000000000000" pitchFamily="2" charset="2"/>
              <a:buChar char="ü"/>
            </a:pPr>
            <a:r>
              <a:rPr lang="en-GB" b="1" dirty="0">
                <a:latin typeface="+mj-lt"/>
              </a:rPr>
              <a:t> Greatest transparency</a:t>
            </a:r>
          </a:p>
          <a:p>
            <a:pPr algn="l">
              <a:buFont typeface="Arial" panose="020B0604020202020204" pitchFamily="34" charset="0"/>
              <a:buChar char="•"/>
            </a:pPr>
            <a:r>
              <a:rPr lang="en-GB" sz="1600" b="0" dirty="0">
                <a:latin typeface="+mj-lt"/>
              </a:rPr>
              <a:t>The annual environmental statement published by EMAS-registered organisations provides public authorities and the public with more environmental data than what is available for most companies in the EU.</a:t>
            </a:r>
          </a:p>
          <a:p>
            <a:pPr algn="l">
              <a:buFont typeface="Arial" panose="020B0604020202020204" pitchFamily="34" charset="0"/>
              <a:buChar char="•"/>
            </a:pPr>
            <a:r>
              <a:rPr lang="en-GB" sz="1600" b="0" dirty="0">
                <a:latin typeface="+mj-lt"/>
              </a:rPr>
              <a:t>Information reported is complete and reliable due to third party certification.</a:t>
            </a:r>
          </a:p>
          <a:p>
            <a:pPr lvl="0" algn="l">
              <a:buFont typeface="Symbol"/>
              <a:buChar char="Þ"/>
            </a:pPr>
            <a:r>
              <a:rPr lang="en-IN" sz="1600" dirty="0">
                <a:latin typeface="+mj-lt"/>
              </a:rPr>
              <a:t> 72% of environmental verifiers consider EMAS more effective than ISO 14001 in ensuring the trustworthiness and completeness of environmental reports and documentation. *</a:t>
            </a:r>
            <a:endParaRPr lang="en-GB" sz="1600" dirty="0">
              <a:latin typeface="+mj-lt"/>
            </a:endParaRPr>
          </a:p>
        </p:txBody>
      </p:sp>
      <p:sp>
        <p:nvSpPr>
          <p:cNvPr id="6" name="Textfeld 16">
            <a:extLst>
              <a:ext uri="{FF2B5EF4-FFF2-40B4-BE49-F238E27FC236}">
                <a16:creationId xmlns:a16="http://schemas.microsoft.com/office/drawing/2014/main" id="{97751A19-1899-4B71-9238-906AB4320106}"/>
              </a:ext>
            </a:extLst>
          </p:cNvPr>
          <p:cNvSpPr txBox="1"/>
          <p:nvPr/>
        </p:nvSpPr>
        <p:spPr>
          <a:xfrm>
            <a:off x="1162396" y="4541439"/>
            <a:ext cx="10051964" cy="1182797"/>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algn="ctr" rtl="0" latinLnBrk="1" hangingPunct="0"/>
            <a:r>
              <a:rPr kumimoji="0" lang="en-GB" sz="1700" b="0" i="0" u="none" strike="noStrike" cap="none" spc="0" normalizeH="0" baseline="0" dirty="0">
                <a:ln>
                  <a:noFill/>
                </a:ln>
                <a:solidFill>
                  <a:srgbClr val="535353"/>
                </a:solidFill>
                <a:effectLst/>
                <a:uFillTx/>
                <a:latin typeface="+mj-lt"/>
                <a:ea typeface="Calibri"/>
                <a:cs typeface="Calibri"/>
                <a:sym typeface="Calibri"/>
              </a:rPr>
              <a:t>These features</a:t>
            </a:r>
            <a:r>
              <a:rPr kumimoji="0" lang="en-GB" sz="1700" b="0" i="0" u="none" strike="noStrike" cap="none" spc="0" normalizeH="0" dirty="0">
                <a:ln>
                  <a:noFill/>
                </a:ln>
                <a:solidFill>
                  <a:srgbClr val="535353"/>
                </a:solidFill>
                <a:effectLst/>
                <a:uFillTx/>
                <a:latin typeface="+mj-lt"/>
                <a:ea typeface="Calibri"/>
                <a:cs typeface="Calibri"/>
                <a:sym typeface="Calibri"/>
              </a:rPr>
              <a:t> of EMAS justify special recognition from </a:t>
            </a:r>
            <a:r>
              <a:rPr lang="en-GB" sz="1700" b="0" dirty="0">
                <a:latin typeface="+mj-lt"/>
              </a:rPr>
              <a:t>public authorities. Authorities  can decrease the frequency of inspections or reporting for EMAS organisations, since the organisations already </a:t>
            </a:r>
          </a:p>
          <a:p>
            <a:pPr algn="ctr" rtl="0" latinLnBrk="1" hangingPunct="0"/>
            <a:r>
              <a:rPr lang="en-GB" sz="1700" b="0" dirty="0">
                <a:latin typeface="+mj-lt"/>
              </a:rPr>
              <a:t>voluntarily undergo audits and publish a report. </a:t>
            </a:r>
          </a:p>
          <a:p>
            <a:pPr algn="ctr" rtl="0" latinLnBrk="1" hangingPunct="0"/>
            <a:r>
              <a:rPr lang="en-GB" sz="1700" b="0" dirty="0">
                <a:latin typeface="+mj-lt"/>
              </a:rPr>
              <a:t>Authorities save time to focus on higher risk cases. </a:t>
            </a:r>
            <a:endParaRPr kumimoji="0" lang="en-GB" sz="1700" b="0" i="0" u="none" strike="noStrike" cap="none" spc="0" normalizeH="0" baseline="0" dirty="0">
              <a:ln>
                <a:noFill/>
              </a:ln>
              <a:solidFill>
                <a:srgbClr val="535353"/>
              </a:solidFill>
              <a:effectLst/>
              <a:uFillTx/>
              <a:latin typeface="+mj-lt"/>
              <a:ea typeface="Calibri"/>
              <a:cs typeface="Calibri"/>
              <a:sym typeface="Calibri"/>
            </a:endParaRPr>
          </a:p>
        </p:txBody>
      </p:sp>
      <p:sp>
        <p:nvSpPr>
          <p:cNvPr id="2" name="Slide Number Placeholder 1">
            <a:extLst>
              <a:ext uri="{FF2B5EF4-FFF2-40B4-BE49-F238E27FC236}">
                <a16:creationId xmlns:a16="http://schemas.microsoft.com/office/drawing/2014/main" id="{AD694FE8-F0A6-4741-B6E4-E277DCD2535F}"/>
              </a:ext>
            </a:extLst>
          </p:cNvPr>
          <p:cNvSpPr>
            <a:spLocks noGrp="1"/>
          </p:cNvSpPr>
          <p:nvPr>
            <p:ph type="sldNum" sz="quarter" idx="12"/>
          </p:nvPr>
        </p:nvSpPr>
        <p:spPr/>
        <p:txBody>
          <a:bodyPr/>
          <a:lstStyle/>
          <a:p>
            <a:fld id="{F46C79FD-C571-418B-AB0F-5EE936C85276}" type="slidenum">
              <a:rPr lang="en-GB" smtClean="0"/>
              <a:t>6</a:t>
            </a:fld>
            <a:endParaRPr lang="en-GB"/>
          </a:p>
        </p:txBody>
      </p:sp>
      <p:sp>
        <p:nvSpPr>
          <p:cNvPr id="7" name="TextBox 4">
            <a:extLst>
              <a:ext uri="{FF2B5EF4-FFF2-40B4-BE49-F238E27FC236}">
                <a16:creationId xmlns:a16="http://schemas.microsoft.com/office/drawing/2014/main" id="{E20FAF11-4E84-405D-9046-32D07B80A2BC}"/>
              </a:ext>
            </a:extLst>
          </p:cNvPr>
          <p:cNvSpPr txBox="1"/>
          <p:nvPr/>
        </p:nvSpPr>
        <p:spPr>
          <a:xfrm>
            <a:off x="7344477" y="6087732"/>
            <a:ext cx="2777706" cy="1897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Aft>
                <a:spcPts val="0"/>
              </a:spcAft>
              <a:buClrTx/>
              <a:buSzTx/>
              <a:tabLst/>
            </a:pPr>
            <a:r>
              <a:rPr kumimoji="0" lang="en-GB" sz="1050" b="0" i="0" u="none" strike="noStrike" cap="none" spc="0" normalizeH="0" baseline="0" dirty="0">
                <a:ln>
                  <a:noFill/>
                </a:ln>
                <a:solidFill>
                  <a:srgbClr val="535353"/>
                </a:solidFill>
                <a:effectLst/>
                <a:uFillTx/>
                <a:latin typeface="Calibri"/>
                <a:ea typeface="Calibri"/>
                <a:cs typeface="Calibri"/>
                <a:sym typeface="Calibri"/>
              </a:rPr>
              <a:t>*</a:t>
            </a:r>
            <a:r>
              <a:rPr kumimoji="0" lang="en-GB" sz="1050" b="0" i="0" u="none" strike="noStrike" cap="none" spc="0" normalizeH="0" baseline="0" dirty="0">
                <a:ln>
                  <a:noFill/>
                </a:ln>
                <a:solidFill>
                  <a:srgbClr val="535353"/>
                </a:solidFill>
                <a:effectLst/>
                <a:uFillTx/>
                <a:latin typeface="+mj-lt"/>
                <a:ea typeface="Calibri"/>
                <a:cs typeface="Calibri"/>
                <a:sym typeface="Calibri"/>
              </a:rPr>
              <a:t>Source:</a:t>
            </a:r>
            <a:r>
              <a:rPr kumimoji="0" lang="en-GB" sz="1050" b="0" i="0" u="none" strike="noStrike" cap="none" spc="0" normalizeH="0" dirty="0">
                <a:ln>
                  <a:noFill/>
                </a:ln>
                <a:solidFill>
                  <a:srgbClr val="535353"/>
                </a:solidFill>
                <a:effectLst/>
                <a:uFillTx/>
                <a:latin typeface="+mj-lt"/>
                <a:ea typeface="Calibri"/>
                <a:cs typeface="Calibri"/>
                <a:sym typeface="Calibri"/>
              </a:rPr>
              <a:t> </a:t>
            </a:r>
            <a:r>
              <a:rPr kumimoji="0" lang="en-GB" sz="1050" b="0" i="0" u="none" strike="noStrike" cap="none" spc="0" normalizeH="0" dirty="0">
                <a:ln>
                  <a:noFill/>
                </a:ln>
                <a:solidFill>
                  <a:srgbClr val="535353"/>
                </a:solidFill>
                <a:effectLst/>
                <a:uFillTx/>
                <a:latin typeface="+mj-lt"/>
                <a:ea typeface="Calibri"/>
                <a:cs typeface="Calibri"/>
                <a:sym typeface="Calibri"/>
                <a:hlinkClick r:id="rId2"/>
              </a:rPr>
              <a:t>RAVE Study, 2017</a:t>
            </a:r>
            <a:endParaRPr kumimoji="0" lang="en-GB" sz="1050" b="0" i="0" u="none" strike="noStrike" cap="none" spc="0" normalizeH="0" baseline="0" dirty="0">
              <a:ln>
                <a:noFill/>
              </a:ln>
              <a:solidFill>
                <a:srgbClr val="535353"/>
              </a:solidFill>
              <a:effectLst/>
              <a:uFillTx/>
              <a:latin typeface="+mj-lt"/>
              <a:ea typeface="Calibri"/>
              <a:cs typeface="Calibri"/>
              <a:sym typeface="Calibri"/>
            </a:endParaRPr>
          </a:p>
        </p:txBody>
      </p:sp>
    </p:spTree>
    <p:extLst>
      <p:ext uri="{BB962C8B-B14F-4D97-AF65-F5344CB8AC3E}">
        <p14:creationId xmlns:p14="http://schemas.microsoft.com/office/powerpoint/2010/main" val="33541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How is EMAS related to other policies?</a:t>
            </a:r>
          </a:p>
        </p:txBody>
      </p:sp>
      <p:sp>
        <p:nvSpPr>
          <p:cNvPr id="32" name="TextBox 4">
            <a:extLst>
              <a:ext uri="{FF2B5EF4-FFF2-40B4-BE49-F238E27FC236}">
                <a16:creationId xmlns:a16="http://schemas.microsoft.com/office/drawing/2014/main" id="{9585AEE4-3571-4B48-95E8-E21F4F8A2374}"/>
              </a:ext>
            </a:extLst>
          </p:cNvPr>
          <p:cNvSpPr txBox="1"/>
          <p:nvPr/>
        </p:nvSpPr>
        <p:spPr>
          <a:xfrm>
            <a:off x="6821928" y="2517118"/>
            <a:ext cx="2218503" cy="983411"/>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B</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iodiversity</a:t>
            </a:r>
            <a:endParaRPr kumimoji="0" lang="en-GB" sz="1600" b="1" i="0" u="none" strike="noStrike" kern="0" cap="none" spc="0" normalizeH="0" baseline="0" noProof="0" dirty="0">
              <a:ln>
                <a:noFill/>
              </a:ln>
              <a:solidFill>
                <a:srgbClr val="535353"/>
              </a:solidFill>
              <a:effectLst/>
              <a:uLnTx/>
              <a:uFillTx/>
              <a:latin typeface="+mj-lt"/>
              <a:cs typeface="Calibri"/>
              <a:sym typeface="Calibri"/>
            </a:endParaRP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E</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nergy</a:t>
            </a:r>
            <a:r>
              <a:rPr kumimoji="0" lang="en-GB" sz="1600" b="1" i="0" u="none" strike="noStrike" kern="0" cap="none" spc="0" normalizeH="0" baseline="0" noProof="0" dirty="0">
                <a:ln>
                  <a:noFill/>
                </a:ln>
                <a:solidFill>
                  <a:srgbClr val="535353"/>
                </a:solidFill>
                <a:effectLst/>
                <a:uLnTx/>
                <a:uFillTx/>
                <a:latin typeface="+mj-lt"/>
                <a:cs typeface="Calibri"/>
                <a:sym typeface="Calibri"/>
              </a:rPr>
              <a:t> efficiency</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H</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azardous</a:t>
            </a:r>
            <a:r>
              <a:rPr kumimoji="0" lang="en-GB" sz="1600" b="1" i="0" u="none" strike="noStrike" kern="0" cap="none" spc="0" normalizeH="0" baseline="0" noProof="0" dirty="0">
                <a:ln>
                  <a:noFill/>
                </a:ln>
                <a:solidFill>
                  <a:srgbClr val="535353"/>
                </a:solidFill>
                <a:effectLst/>
                <a:uLnTx/>
                <a:uFillTx/>
                <a:latin typeface="+mj-lt"/>
                <a:cs typeface="Calibri"/>
                <a:sym typeface="Calibri"/>
              </a:rPr>
              <a:t> substances</a:t>
            </a:r>
          </a:p>
        </p:txBody>
      </p:sp>
      <p:sp>
        <p:nvSpPr>
          <p:cNvPr id="33" name="TextBox 5">
            <a:extLst>
              <a:ext uri="{FF2B5EF4-FFF2-40B4-BE49-F238E27FC236}">
                <a16:creationId xmlns:a16="http://schemas.microsoft.com/office/drawing/2014/main" id="{C7CEC41F-16EF-4232-88E1-5052CD1FDC08}"/>
              </a:ext>
            </a:extLst>
          </p:cNvPr>
          <p:cNvSpPr txBox="1"/>
          <p:nvPr/>
        </p:nvSpPr>
        <p:spPr>
          <a:xfrm>
            <a:off x="2527560" y="2493819"/>
            <a:ext cx="2635608" cy="1479544"/>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C</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limate</a:t>
            </a:r>
            <a:r>
              <a:rPr kumimoji="0" lang="en-GB" sz="1600" b="1" i="0" u="none" strike="noStrike" kern="0" cap="none" spc="0" normalizeH="0" baseline="0" noProof="0" dirty="0">
                <a:ln>
                  <a:noFill/>
                </a:ln>
                <a:solidFill>
                  <a:srgbClr val="535353"/>
                </a:solidFill>
                <a:effectLst/>
                <a:uLnTx/>
                <a:uFillTx/>
                <a:latin typeface="+mj-lt"/>
                <a:cs typeface="Calibri"/>
                <a:sym typeface="Calibri"/>
              </a:rPr>
              <a:t> change mitigation</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A</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ir</a:t>
            </a:r>
            <a:r>
              <a:rPr kumimoji="0" lang="en-GB" sz="1600" b="1" i="0" u="none" strike="noStrike" kern="0" cap="none" spc="0" normalizeH="0" baseline="0" noProof="0" dirty="0">
                <a:ln>
                  <a:noFill/>
                </a:ln>
                <a:solidFill>
                  <a:srgbClr val="535353"/>
                </a:solidFill>
                <a:effectLst/>
                <a:uLnTx/>
                <a:uFillTx/>
                <a:latin typeface="+mj-lt"/>
                <a:cs typeface="Calibri"/>
                <a:sym typeface="Calibri"/>
              </a:rPr>
              <a:t> and water pollution</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lang="en-GB" sz="1600" b="1" kern="0" dirty="0">
                <a:solidFill>
                  <a:srgbClr val="535353"/>
                </a:solidFill>
                <a:latin typeface="+mj-lt"/>
                <a:cs typeface="Calibri"/>
                <a:sym typeface="Calibri"/>
              </a:rPr>
              <a:t>W</a:t>
            </a:r>
            <a:r>
              <a:rPr kumimoji="0" lang="en-GB" sz="1600" b="1" i="0" u="none" strike="noStrike" kern="0" cap="none" spc="0" normalizeH="0" baseline="0" noProof="0" dirty="0" err="1">
                <a:ln>
                  <a:noFill/>
                </a:ln>
                <a:solidFill>
                  <a:srgbClr val="535353"/>
                </a:solidFill>
                <a:effectLst/>
                <a:uLnTx/>
                <a:uFillTx/>
                <a:latin typeface="+mj-lt"/>
                <a:cs typeface="Calibri"/>
                <a:sym typeface="Calibri"/>
              </a:rPr>
              <a:t>aste</a:t>
            </a:r>
            <a:r>
              <a:rPr kumimoji="0" lang="en-GB" sz="1600" b="1" i="0" u="none" strike="noStrike" kern="0" cap="none" spc="0" normalizeH="0" baseline="0" noProof="0" dirty="0">
                <a:ln>
                  <a:noFill/>
                </a:ln>
                <a:solidFill>
                  <a:srgbClr val="535353"/>
                </a:solidFill>
                <a:effectLst/>
                <a:uLnTx/>
                <a:uFillTx/>
                <a:latin typeface="+mj-lt"/>
                <a:cs typeface="Calibri"/>
                <a:sym typeface="Calibri"/>
              </a:rPr>
              <a:t> management</a:t>
            </a:r>
          </a:p>
        </p:txBody>
      </p:sp>
      <p:sp>
        <p:nvSpPr>
          <p:cNvPr id="34" name="Text Placeholder 2">
            <a:extLst>
              <a:ext uri="{FF2B5EF4-FFF2-40B4-BE49-F238E27FC236}">
                <a16:creationId xmlns:a16="http://schemas.microsoft.com/office/drawing/2014/main" id="{5A484C09-3FF0-4988-86CE-62029213BF9B}"/>
              </a:ext>
            </a:extLst>
          </p:cNvPr>
          <p:cNvSpPr txBox="1">
            <a:spLocks/>
          </p:cNvSpPr>
          <p:nvPr/>
        </p:nvSpPr>
        <p:spPr>
          <a:xfrm>
            <a:off x="1802626" y="4025355"/>
            <a:ext cx="8586748" cy="544864"/>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marR="0" lvl="0" indent="0" defTabSz="914400" eaLnBrk="1" fontAlgn="auto" latinLnBrk="0" hangingPunct="1">
              <a:lnSpc>
                <a:spcPct val="100000"/>
              </a:lnSpc>
              <a:spcBef>
                <a:spcPts val="1200"/>
              </a:spcBef>
              <a:spcAft>
                <a:spcPts val="0"/>
              </a:spcAft>
              <a:buClr>
                <a:srgbClr val="535353"/>
              </a:buClr>
              <a:buSzPct val="100000"/>
              <a:buFont typeface="Arial"/>
              <a:buNone/>
              <a:tabLst/>
              <a:defRPr/>
            </a:pPr>
            <a:r>
              <a:rPr kumimoji="0" lang="en-GB" sz="1600" b="0" i="0" u="none" strike="noStrike" kern="0" cap="none" spc="0" normalizeH="0" baseline="0" noProof="0" dirty="0">
                <a:ln>
                  <a:noFill/>
                </a:ln>
                <a:solidFill>
                  <a:srgbClr val="535353"/>
                </a:solidFill>
                <a:effectLst/>
                <a:uLnTx/>
                <a:uFillTx/>
                <a:latin typeface="+mn-lt"/>
                <a:cs typeface="Calibri"/>
                <a:sym typeface="Calibri"/>
              </a:rPr>
              <a:t>But also to wider policy areas, which aim to increase the sustainability of organisations:</a:t>
            </a:r>
          </a:p>
          <a:p>
            <a:pPr marL="170434" marR="0" lvl="0" indent="-170434" defTabSz="914400" eaLnBrk="1" fontAlgn="auto" latinLnBrk="0" hangingPunct="1">
              <a:lnSpc>
                <a:spcPct val="100000"/>
              </a:lnSpc>
              <a:spcBef>
                <a:spcPts val="1200"/>
              </a:spcBef>
              <a:spcAft>
                <a:spcPts val="0"/>
              </a:spcAft>
              <a:buClr>
                <a:srgbClr val="535353"/>
              </a:buClr>
              <a:buSzPct val="100000"/>
              <a:buFontTx/>
              <a:buChar char="-"/>
              <a:tabLst/>
              <a:defRPr/>
            </a:pPr>
            <a:endParaRPr kumimoji="0" lang="en-GB" sz="1600" b="1" i="0" u="none" strike="noStrike" kern="0" cap="none" spc="0" normalizeH="0" baseline="0" noProof="0" dirty="0">
              <a:ln>
                <a:noFill/>
              </a:ln>
              <a:solidFill>
                <a:srgbClr val="535353"/>
              </a:solidFill>
              <a:effectLst/>
              <a:uLnTx/>
              <a:uFillTx/>
              <a:latin typeface="+mn-lt"/>
              <a:cs typeface="Calibri"/>
              <a:sym typeface="Calibri"/>
            </a:endParaRPr>
          </a:p>
          <a:p>
            <a:pPr marL="170434" marR="0" lvl="0" indent="-170434" defTabSz="914400" eaLnBrk="1" fontAlgn="auto" latinLnBrk="0" hangingPunct="1">
              <a:lnSpc>
                <a:spcPct val="100000"/>
              </a:lnSpc>
              <a:spcBef>
                <a:spcPts val="1200"/>
              </a:spcBef>
              <a:spcAft>
                <a:spcPts val="0"/>
              </a:spcAft>
              <a:buClr>
                <a:srgbClr val="535353"/>
              </a:buClr>
              <a:buSzPct val="100000"/>
              <a:buFontTx/>
              <a:buChar char="-"/>
              <a:tabLst/>
              <a:defRPr/>
            </a:pPr>
            <a:endParaRPr kumimoji="0" lang="en-GB" sz="1600" b="1" i="0" u="none" strike="noStrike" kern="0" cap="none" spc="0" normalizeH="0" baseline="0" noProof="0" dirty="0">
              <a:ln>
                <a:noFill/>
              </a:ln>
              <a:solidFill>
                <a:srgbClr val="535353"/>
              </a:solidFill>
              <a:effectLst/>
              <a:uLnTx/>
              <a:uFillTx/>
              <a:latin typeface="Calibri"/>
              <a:cs typeface="Calibri"/>
              <a:sym typeface="Calibri"/>
            </a:endParaRPr>
          </a:p>
        </p:txBody>
      </p:sp>
      <p:sp>
        <p:nvSpPr>
          <p:cNvPr id="35" name="TextBox 7">
            <a:extLst>
              <a:ext uri="{FF2B5EF4-FFF2-40B4-BE49-F238E27FC236}">
                <a16:creationId xmlns:a16="http://schemas.microsoft.com/office/drawing/2014/main" id="{B54BA370-8717-432E-87AB-54FA63D08C57}"/>
              </a:ext>
            </a:extLst>
          </p:cNvPr>
          <p:cNvSpPr txBox="1"/>
          <p:nvPr/>
        </p:nvSpPr>
        <p:spPr>
          <a:xfrm>
            <a:off x="2527560" y="4483420"/>
            <a:ext cx="4704943" cy="1078302"/>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Corporate Social Responsibility  </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Circular economy</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Eco-design and eco-labelling</a:t>
            </a:r>
          </a:p>
        </p:txBody>
      </p:sp>
      <p:sp>
        <p:nvSpPr>
          <p:cNvPr id="36" name="TextBox 8">
            <a:extLst>
              <a:ext uri="{FF2B5EF4-FFF2-40B4-BE49-F238E27FC236}">
                <a16:creationId xmlns:a16="http://schemas.microsoft.com/office/drawing/2014/main" id="{8E211536-C19F-4CC4-B0AD-B8A7252D2A1C}"/>
              </a:ext>
            </a:extLst>
          </p:cNvPr>
          <p:cNvSpPr txBox="1"/>
          <p:nvPr/>
        </p:nvSpPr>
        <p:spPr>
          <a:xfrm>
            <a:off x="6821928" y="4483420"/>
            <a:ext cx="3278038" cy="1600992"/>
          </a:xfrm>
          <a:prstGeom prst="rect">
            <a:avLst/>
          </a:prstGeom>
          <a:noFill/>
          <a:ln w="12700" cap="flat">
            <a:noFill/>
            <a:miter lim="400000"/>
          </a:ln>
          <a:effectLst/>
        </p:spPr>
        <p:txBody>
          <a:bodyPr rot="0" spcFirstLastPara="1" vertOverflow="overflow" horzOverflow="overflow" vert="horz" wrap="square" lIns="45718" tIns="45718" rIns="45718" bIns="45718" numCol="1" spcCol="38100" rtlCol="0" anchor="t">
            <a:noAutofit/>
          </a:bodyPr>
          <a:lstStyle/>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Green Public Procurement</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Sustainable supply chains</a:t>
            </a:r>
          </a:p>
          <a:p>
            <a:pPr marL="170434" marR="0" lvl="0" indent="-170434" defTabSz="914400" eaLnBrk="1" fontAlgn="auto" latinLnBrk="0" hangingPunct="1">
              <a:lnSpc>
                <a:spcPct val="100000"/>
              </a:lnSpc>
              <a:spcBef>
                <a:spcPts val="600"/>
              </a:spcBef>
              <a:spcAft>
                <a:spcPts val="0"/>
              </a:spcAft>
              <a:buClr>
                <a:srgbClr val="535353"/>
              </a:buClr>
              <a:buSzPct val="100000"/>
              <a:buFont typeface="Arial"/>
              <a:buChar char="•"/>
              <a:tabLst/>
              <a:defRPr/>
            </a:pPr>
            <a:r>
              <a:rPr kumimoji="0" lang="en-GB" sz="1600" b="1" i="0" u="none" strike="noStrike" kern="0" cap="none" spc="0" normalizeH="0" baseline="0" noProof="0" dirty="0">
                <a:ln>
                  <a:noFill/>
                </a:ln>
                <a:solidFill>
                  <a:srgbClr val="535353"/>
                </a:solidFill>
                <a:effectLst/>
                <a:uLnTx/>
                <a:uFillTx/>
                <a:latin typeface="+mj-lt"/>
                <a:cs typeface="Calibri"/>
                <a:sym typeface="Calibri"/>
              </a:rPr>
              <a:t>Green finance</a:t>
            </a:r>
          </a:p>
        </p:txBody>
      </p:sp>
      <p:sp>
        <p:nvSpPr>
          <p:cNvPr id="37" name="Textfeld 16">
            <a:extLst>
              <a:ext uri="{FF2B5EF4-FFF2-40B4-BE49-F238E27FC236}">
                <a16:creationId xmlns:a16="http://schemas.microsoft.com/office/drawing/2014/main" id="{8E3CF295-49E6-4C22-A344-D37986EB9CAD}"/>
              </a:ext>
            </a:extLst>
          </p:cNvPr>
          <p:cNvSpPr txBox="1"/>
          <p:nvPr/>
        </p:nvSpPr>
        <p:spPr>
          <a:xfrm>
            <a:off x="1802626" y="5844181"/>
            <a:ext cx="8005941" cy="598096"/>
          </a:xfrm>
          <a:prstGeom prst="rect">
            <a:avLst/>
          </a:prstGeom>
          <a:solidFill>
            <a:schemeClr val="bg2"/>
          </a:solidFill>
          <a:ln w="6350" cap="flat" cmpd="sng">
            <a:solidFill>
              <a:schemeClr val="accent1"/>
            </a:solidFill>
            <a:miter lim="400000"/>
          </a:ln>
          <a:effectLst/>
        </p:spPr>
        <p:txBody>
          <a:bodyPr rot="0" spcFirstLastPara="1" vertOverflow="overflow" horzOverflow="overflow" vert="horz" wrap="square" lIns="45718" tIns="45718" rIns="45718" bIns="45718" numCol="1" spcCol="38100" rtlCol="0" anchor="ctr">
            <a:noAutofit/>
          </a:bodyPr>
          <a:lstStyle/>
          <a:p>
            <a:pPr marL="0" marR="0" lvl="0" indent="0" algn="ctr" defTabSz="914400" eaLnBrk="1" fontAlgn="auto" latinLnBrk="1" hangingPunct="0">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srgbClr val="535353"/>
                </a:solidFill>
                <a:effectLst/>
                <a:uLnTx/>
                <a:uFillTx/>
                <a:cs typeface="Calibri"/>
                <a:sym typeface="Calibri"/>
              </a:rPr>
              <a:t>EMAS contributes to achieving the targets of these policies. By encouraging more organisations to register with EMAS, authorities use EMAS to their advantage.</a:t>
            </a:r>
          </a:p>
        </p:txBody>
      </p:sp>
      <p:sp>
        <p:nvSpPr>
          <p:cNvPr id="38" name="Text Placeholder 2">
            <a:extLst>
              <a:ext uri="{FF2B5EF4-FFF2-40B4-BE49-F238E27FC236}">
                <a16:creationId xmlns:a16="http://schemas.microsoft.com/office/drawing/2014/main" id="{F93E0A78-58EE-4F05-B74B-13AE943374F3}"/>
              </a:ext>
            </a:extLst>
          </p:cNvPr>
          <p:cNvSpPr txBox="1">
            <a:spLocks/>
          </p:cNvSpPr>
          <p:nvPr/>
        </p:nvSpPr>
        <p:spPr>
          <a:xfrm>
            <a:off x="1802626" y="1575162"/>
            <a:ext cx="8907569" cy="830818"/>
          </a:xfrm>
          <a:prstGeom prst="rect">
            <a:avLst/>
          </a:prstGeom>
        </p:spPr>
        <p:txBody>
          <a:bodyPr/>
          <a:lstStyle>
            <a:lvl1pPr marL="170434" indent="-170434">
              <a:spcBef>
                <a:spcPts val="1200"/>
              </a:spcBef>
              <a:buClr>
                <a:srgbClr val="535353"/>
              </a:buClr>
              <a:buSzPct val="100000"/>
              <a:buFont typeface="Arial"/>
              <a:buChar char="•"/>
              <a:defRPr sz="1700">
                <a:solidFill>
                  <a:srgbClr val="535353"/>
                </a:solidFill>
                <a:latin typeface="Calibri"/>
                <a:ea typeface="Calibri"/>
                <a:cs typeface="Calibri"/>
                <a:sym typeface="Calibri"/>
              </a:defRPr>
            </a:lvl1pPr>
            <a:lvl2pPr marL="1455975" indent="-376475">
              <a:spcBef>
                <a:spcPts val="500"/>
              </a:spcBef>
              <a:buClr>
                <a:srgbClr val="535353"/>
              </a:buClr>
              <a:buSzPct val="100000"/>
              <a:buFont typeface="Arial"/>
              <a:buAutoNum type="alphaUcPeriod"/>
              <a:defRPr sz="1700">
                <a:solidFill>
                  <a:srgbClr val="535353"/>
                </a:solidFill>
                <a:latin typeface="Calibri"/>
                <a:ea typeface="Calibri"/>
                <a:cs typeface="Calibri"/>
                <a:sym typeface="Calibri"/>
              </a:defRPr>
            </a:lvl2pPr>
            <a:lvl3pPr>
              <a:spcBef>
                <a:spcPts val="500"/>
              </a:spcBef>
              <a:buClr>
                <a:srgbClr val="535353"/>
              </a:buClr>
              <a:buFont typeface="Arial"/>
              <a:defRPr sz="1700">
                <a:solidFill>
                  <a:srgbClr val="535353"/>
                </a:solidFill>
                <a:latin typeface="Calibri"/>
                <a:ea typeface="Calibri"/>
                <a:cs typeface="Calibri"/>
                <a:sym typeface="Calibri"/>
              </a:defRPr>
            </a:lvl3pPr>
            <a:lvl4pPr marL="15659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4pPr>
            <a:lvl5pPr marL="20231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5pPr>
            <a:lvl6pPr marL="24803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6pPr>
            <a:lvl7pPr marL="2937510" indent="-194310">
              <a:spcBef>
                <a:spcPts val="500"/>
              </a:spcBef>
              <a:buClr>
                <a:srgbClr val="535353"/>
              </a:buClr>
              <a:buSzPct val="100000"/>
              <a:buFont typeface="Arial"/>
              <a:buChar char="»"/>
              <a:defRPr sz="1700">
                <a:solidFill>
                  <a:srgbClr val="535353"/>
                </a:solidFill>
                <a:latin typeface="Calibri"/>
                <a:ea typeface="Calibri"/>
                <a:cs typeface="Calibri"/>
                <a:sym typeface="Calibri"/>
              </a:defRPr>
            </a:lvl7pPr>
            <a:lvl8pPr marL="33947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8pPr>
            <a:lvl9pPr marL="3851909" indent="-194309">
              <a:spcBef>
                <a:spcPts val="500"/>
              </a:spcBef>
              <a:buClr>
                <a:srgbClr val="535353"/>
              </a:buClr>
              <a:buSzPct val="100000"/>
              <a:buFont typeface="Arial"/>
              <a:buChar char="»"/>
              <a:defRPr sz="1700">
                <a:solidFill>
                  <a:srgbClr val="535353"/>
                </a:solidFill>
                <a:latin typeface="Calibri"/>
                <a:ea typeface="Calibri"/>
                <a:cs typeface="Calibri"/>
                <a:sym typeface="Calibri"/>
              </a:defRPr>
            </a:lvl9pPr>
          </a:lstStyle>
          <a:p>
            <a:pPr marL="0" indent="0" algn="l">
              <a:buNone/>
            </a:pPr>
            <a:r>
              <a:rPr lang="en-GB" sz="1600" b="0" dirty="0">
                <a:latin typeface="+mn-lt"/>
              </a:rPr>
              <a:t>EMAS-registered organisations commit to reduce their environmental impacts, from energy and water consumption to waste generation. EMAS is therefore linked to many types of environmental policies:</a:t>
            </a:r>
          </a:p>
        </p:txBody>
      </p:sp>
      <p:sp>
        <p:nvSpPr>
          <p:cNvPr id="2" name="Slide Number Placeholder 1">
            <a:extLst>
              <a:ext uri="{FF2B5EF4-FFF2-40B4-BE49-F238E27FC236}">
                <a16:creationId xmlns:a16="http://schemas.microsoft.com/office/drawing/2014/main" id="{56F49502-EEB3-42C7-B912-AAC78975BAB0}"/>
              </a:ext>
            </a:extLst>
          </p:cNvPr>
          <p:cNvSpPr>
            <a:spLocks noGrp="1"/>
          </p:cNvSpPr>
          <p:nvPr>
            <p:ph type="sldNum" sz="quarter" idx="12"/>
          </p:nvPr>
        </p:nvSpPr>
        <p:spPr/>
        <p:txBody>
          <a:bodyPr/>
          <a:lstStyle/>
          <a:p>
            <a:fld id="{F46C79FD-C571-418B-AB0F-5EE936C85276}" type="slidenum">
              <a:rPr lang="en-GB" smtClean="0"/>
              <a:t>7</a:t>
            </a:fld>
            <a:endParaRPr lang="en-GB"/>
          </a:p>
        </p:txBody>
      </p:sp>
    </p:spTree>
    <p:extLst>
      <p:ext uri="{BB962C8B-B14F-4D97-AF65-F5344CB8AC3E}">
        <p14:creationId xmlns:p14="http://schemas.microsoft.com/office/powerpoint/2010/main" val="239976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70722" y="482860"/>
            <a:ext cx="10515600" cy="782357"/>
          </a:xfrm>
        </p:spPr>
        <p:txBody>
          <a:bodyPr/>
          <a:lstStyle/>
          <a:p>
            <a:r>
              <a:rPr lang="en-GB" dirty="0"/>
              <a:t>How is EMAS related to other policies?</a:t>
            </a:r>
          </a:p>
        </p:txBody>
      </p:sp>
      <p:pic>
        <p:nvPicPr>
          <p:cNvPr id="10" name="Picture 3">
            <a:extLst>
              <a:ext uri="{FF2B5EF4-FFF2-40B4-BE49-F238E27FC236}">
                <a16:creationId xmlns:a16="http://schemas.microsoft.com/office/drawing/2014/main" id="{9572B2DC-8732-4AFD-BAB8-E2522B207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7062" y="2496693"/>
            <a:ext cx="3171825"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feld 16">
            <a:extLst>
              <a:ext uri="{FF2B5EF4-FFF2-40B4-BE49-F238E27FC236}">
                <a16:creationId xmlns:a16="http://schemas.microsoft.com/office/drawing/2014/main" id="{44AED8D9-5956-45D7-9424-66A5F68416BE}"/>
              </a:ext>
            </a:extLst>
          </p:cNvPr>
          <p:cNvSpPr txBox="1"/>
          <p:nvPr/>
        </p:nvSpPr>
        <p:spPr>
          <a:xfrm>
            <a:off x="2314634" y="5349164"/>
            <a:ext cx="7524000" cy="598096"/>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algn="ctr" rtl="0" latinLnBrk="1" hangingPunct="0"/>
            <a:r>
              <a:rPr lang="en-GB" sz="1700" b="0" dirty="0"/>
              <a:t>EMAS-registered organisations can do their part in achieving these goals. </a:t>
            </a:r>
          </a:p>
        </p:txBody>
      </p:sp>
      <p:sp>
        <p:nvSpPr>
          <p:cNvPr id="12" name="Oval Callout 3">
            <a:extLst>
              <a:ext uri="{FF2B5EF4-FFF2-40B4-BE49-F238E27FC236}">
                <a16:creationId xmlns:a16="http://schemas.microsoft.com/office/drawing/2014/main" id="{EF4D9224-503F-413D-B039-4A5F640179F2}"/>
              </a:ext>
            </a:extLst>
          </p:cNvPr>
          <p:cNvSpPr/>
          <p:nvPr/>
        </p:nvSpPr>
        <p:spPr>
          <a:xfrm>
            <a:off x="3479591" y="1700187"/>
            <a:ext cx="2294628" cy="1328467"/>
          </a:xfrm>
          <a:prstGeom prst="wedgeEllipseCallout">
            <a:avLst>
              <a:gd name="adj1" fmla="val -908"/>
              <a:gd name="adj2" fmla="val 68994"/>
            </a:avLst>
          </a:prstGeom>
          <a:ln/>
          <a:extLst>
            <a:ext uri="{C572A759-6A51-4108-AA02-DFA0A04FC94B}">
              <ma14:wrappingTextBoxFlag xmlns:ma14="http://schemas.microsoft.com/office/mac/drawingml/2011/main" xmlns=""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b="0" dirty="0">
                <a:solidFill>
                  <a:srgbClr val="535353"/>
                </a:solidFill>
              </a:rPr>
              <a:t>A cut of</a:t>
            </a:r>
            <a:r>
              <a:rPr lang="en-GB" sz="1500" dirty="0">
                <a:solidFill>
                  <a:srgbClr val="535353"/>
                </a:solidFill>
              </a:rPr>
              <a:t> </a:t>
            </a:r>
            <a:r>
              <a:rPr lang="en-GB" sz="1500" b="0" dirty="0">
                <a:solidFill>
                  <a:srgbClr val="535353"/>
                </a:solidFill>
              </a:rPr>
              <a:t>at least </a:t>
            </a:r>
            <a:r>
              <a:rPr lang="en-GB" sz="1500" dirty="0">
                <a:solidFill>
                  <a:srgbClr val="535353"/>
                </a:solidFill>
              </a:rPr>
              <a:t>55</a:t>
            </a:r>
            <a:r>
              <a:rPr lang="en-GB" sz="1500" b="0" dirty="0">
                <a:solidFill>
                  <a:srgbClr val="535353"/>
                </a:solidFill>
              </a:rPr>
              <a:t>% of</a:t>
            </a:r>
            <a:r>
              <a:rPr lang="en-GB" sz="1500" dirty="0">
                <a:solidFill>
                  <a:srgbClr val="535353"/>
                </a:solidFill>
              </a:rPr>
              <a:t> GHG emissions </a:t>
            </a:r>
            <a:r>
              <a:rPr lang="en-GB" sz="1500" b="0" dirty="0">
                <a:solidFill>
                  <a:srgbClr val="535353"/>
                </a:solidFill>
              </a:rPr>
              <a:t>by 2030 (compared to 1990)</a:t>
            </a:r>
          </a:p>
        </p:txBody>
      </p:sp>
      <p:sp>
        <p:nvSpPr>
          <p:cNvPr id="13" name="Oval Callout 11">
            <a:extLst>
              <a:ext uri="{FF2B5EF4-FFF2-40B4-BE49-F238E27FC236}">
                <a16:creationId xmlns:a16="http://schemas.microsoft.com/office/drawing/2014/main" id="{36535325-38D2-4016-9DE3-C1723E93889E}"/>
              </a:ext>
            </a:extLst>
          </p:cNvPr>
          <p:cNvSpPr/>
          <p:nvPr/>
        </p:nvSpPr>
        <p:spPr>
          <a:xfrm>
            <a:off x="6633982" y="2928014"/>
            <a:ext cx="1866183" cy="1086927"/>
          </a:xfrm>
          <a:prstGeom prst="wedgeEllipseCallout">
            <a:avLst>
              <a:gd name="adj1" fmla="val -100443"/>
              <a:gd name="adj2" fmla="val -1121"/>
            </a:avLst>
          </a:prstGeom>
          <a:ln/>
          <a:extLst>
            <a:ext uri="{C572A759-6A51-4108-AA02-DFA0A04FC94B}">
              <ma14:wrappingTextBoxFlag xmlns:ma14="http://schemas.microsoft.com/office/mac/drawingml/2011/main" xmlns=""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b="0" dirty="0">
                <a:solidFill>
                  <a:srgbClr val="535353"/>
                </a:solidFill>
              </a:rPr>
              <a:t>At least </a:t>
            </a:r>
            <a:r>
              <a:rPr lang="en-GB" sz="1500" dirty="0">
                <a:solidFill>
                  <a:srgbClr val="535353"/>
                </a:solidFill>
              </a:rPr>
              <a:t>32</a:t>
            </a:r>
            <a:r>
              <a:rPr lang="en-GB" sz="1500" b="0" dirty="0">
                <a:solidFill>
                  <a:srgbClr val="535353"/>
                </a:solidFill>
              </a:rPr>
              <a:t>% share for </a:t>
            </a:r>
            <a:r>
              <a:rPr lang="en-GB" sz="1500" dirty="0">
                <a:solidFill>
                  <a:srgbClr val="535353"/>
                </a:solidFill>
              </a:rPr>
              <a:t>renewable energy</a:t>
            </a:r>
          </a:p>
        </p:txBody>
      </p:sp>
      <p:sp>
        <p:nvSpPr>
          <p:cNvPr id="14" name="Oval Callout 12">
            <a:extLst>
              <a:ext uri="{FF2B5EF4-FFF2-40B4-BE49-F238E27FC236}">
                <a16:creationId xmlns:a16="http://schemas.microsoft.com/office/drawing/2014/main" id="{ECE49E12-B930-43A7-817D-F2C80C44BBA5}"/>
              </a:ext>
            </a:extLst>
          </p:cNvPr>
          <p:cNvSpPr/>
          <p:nvPr/>
        </p:nvSpPr>
        <p:spPr>
          <a:xfrm>
            <a:off x="2309545" y="3807907"/>
            <a:ext cx="1866183" cy="1086927"/>
          </a:xfrm>
          <a:prstGeom prst="wedgeEllipseCallout">
            <a:avLst>
              <a:gd name="adj1" fmla="val 62268"/>
              <a:gd name="adj2" fmla="val -30487"/>
            </a:avLst>
          </a:prstGeom>
          <a:ln/>
          <a:extLst>
            <a:ext uri="{C572A759-6A51-4108-AA02-DFA0A04FC94B}">
              <ma14:wrappingTextBoxFlag xmlns:ma14="http://schemas.microsoft.com/office/mac/drawingml/2011/main" xmlns=""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b="0" dirty="0">
                <a:solidFill>
                  <a:srgbClr val="535353"/>
                </a:solidFill>
              </a:rPr>
              <a:t>At least </a:t>
            </a:r>
            <a:r>
              <a:rPr lang="en-GB" sz="1500" dirty="0">
                <a:solidFill>
                  <a:srgbClr val="535353"/>
                </a:solidFill>
              </a:rPr>
              <a:t>32.5</a:t>
            </a:r>
            <a:r>
              <a:rPr lang="en-GB" sz="1500" b="0" dirty="0">
                <a:solidFill>
                  <a:srgbClr val="535353"/>
                </a:solidFill>
              </a:rPr>
              <a:t>% improvement in </a:t>
            </a:r>
            <a:r>
              <a:rPr lang="en-GB" sz="1500" dirty="0">
                <a:solidFill>
                  <a:srgbClr val="535353"/>
                </a:solidFill>
              </a:rPr>
              <a:t>energy efficiency</a:t>
            </a:r>
          </a:p>
        </p:txBody>
      </p:sp>
      <p:sp>
        <p:nvSpPr>
          <p:cNvPr id="15" name="TextBox 9">
            <a:extLst>
              <a:ext uri="{FF2B5EF4-FFF2-40B4-BE49-F238E27FC236}">
                <a16:creationId xmlns:a16="http://schemas.microsoft.com/office/drawing/2014/main" id="{517CCA64-C5BE-4DD3-A8B9-972113774956}"/>
              </a:ext>
            </a:extLst>
          </p:cNvPr>
          <p:cNvSpPr txBox="1"/>
          <p:nvPr/>
        </p:nvSpPr>
        <p:spPr>
          <a:xfrm>
            <a:off x="1136047" y="1691560"/>
            <a:ext cx="2058974" cy="6728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Bef>
                <a:spcPts val="1200"/>
              </a:spcBef>
              <a:spcAft>
                <a:spcPts val="0"/>
              </a:spcAft>
              <a:buClrTx/>
              <a:buSzTx/>
              <a:tabLst/>
            </a:pPr>
            <a:r>
              <a:rPr kumimoji="0" lang="en-GB" sz="1700" i="0" u="none" strike="noStrike" cap="none" spc="0" normalizeH="0" baseline="0" dirty="0">
                <a:ln>
                  <a:noFill/>
                </a:ln>
                <a:solidFill>
                  <a:srgbClr val="535353"/>
                </a:solidFill>
                <a:effectLst/>
                <a:uFillTx/>
                <a:ea typeface="Calibri"/>
                <a:cs typeface="Calibri"/>
                <a:sym typeface="Calibri"/>
              </a:rPr>
              <a:t>Key environmental goals of the EU</a:t>
            </a:r>
          </a:p>
        </p:txBody>
      </p:sp>
      <p:pic>
        <p:nvPicPr>
          <p:cNvPr id="16" name="Picture 2" descr="Bildergebnis für sustainable development goals">
            <a:extLst>
              <a:ext uri="{FF2B5EF4-FFF2-40B4-BE49-F238E27FC236}">
                <a16:creationId xmlns:a16="http://schemas.microsoft.com/office/drawing/2014/main" id="{982D73B6-C8F6-479B-9B7C-D1FD7D8BE4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0638" y="2213836"/>
            <a:ext cx="3347708" cy="71417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4">
            <a:extLst>
              <a:ext uri="{FF2B5EF4-FFF2-40B4-BE49-F238E27FC236}">
                <a16:creationId xmlns:a16="http://schemas.microsoft.com/office/drawing/2014/main" id="{F1EA5E03-CC6C-4D2D-884F-43710F43658C}"/>
              </a:ext>
            </a:extLst>
          </p:cNvPr>
          <p:cNvSpPr txBox="1"/>
          <p:nvPr/>
        </p:nvSpPr>
        <p:spPr>
          <a:xfrm>
            <a:off x="7483058" y="1700187"/>
            <a:ext cx="2795288" cy="6728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noAutofit/>
          </a:bodyPr>
          <a:lstStyle/>
          <a:p>
            <a:pPr marR="0" algn="l" defTabSz="914400" rtl="0" fontAlgn="auto" latinLnBrk="1" hangingPunct="0">
              <a:lnSpc>
                <a:spcPct val="100000"/>
              </a:lnSpc>
              <a:spcBef>
                <a:spcPts val="1200"/>
              </a:spcBef>
              <a:spcAft>
                <a:spcPts val="0"/>
              </a:spcAft>
              <a:buClrTx/>
              <a:buSzTx/>
              <a:tabLst/>
            </a:pPr>
            <a:r>
              <a:rPr lang="en-GB" sz="1700" dirty="0">
                <a:solidFill>
                  <a:srgbClr val="535353"/>
                </a:solidFill>
                <a:ea typeface="Calibri"/>
                <a:cs typeface="Calibri"/>
                <a:sym typeface="Calibri"/>
              </a:rPr>
              <a:t>17</a:t>
            </a:r>
            <a:r>
              <a:rPr kumimoji="0" lang="en-GB" sz="1700" i="0" u="none" strike="noStrike" cap="none" spc="0" normalizeH="0" baseline="0" dirty="0">
                <a:ln>
                  <a:noFill/>
                </a:ln>
                <a:solidFill>
                  <a:srgbClr val="535353"/>
                </a:solidFill>
                <a:effectLst/>
                <a:uFillTx/>
                <a:ea typeface="Calibri"/>
                <a:cs typeface="Calibri"/>
                <a:sym typeface="Calibri"/>
              </a:rPr>
              <a:t> international goals</a:t>
            </a:r>
          </a:p>
        </p:txBody>
      </p:sp>
      <p:sp>
        <p:nvSpPr>
          <p:cNvPr id="18" name="Oval Callout 16">
            <a:extLst>
              <a:ext uri="{FF2B5EF4-FFF2-40B4-BE49-F238E27FC236}">
                <a16:creationId xmlns:a16="http://schemas.microsoft.com/office/drawing/2014/main" id="{D898B18C-6306-4009-A15F-E170177A5FF4}"/>
              </a:ext>
            </a:extLst>
          </p:cNvPr>
          <p:cNvSpPr/>
          <p:nvPr/>
        </p:nvSpPr>
        <p:spPr>
          <a:xfrm>
            <a:off x="5601690" y="4144337"/>
            <a:ext cx="1866183" cy="1086927"/>
          </a:xfrm>
          <a:prstGeom prst="wedgeEllipseCallout">
            <a:avLst>
              <a:gd name="adj1" fmla="val -82415"/>
              <a:gd name="adj2" fmla="val -56676"/>
            </a:avLst>
          </a:prstGeom>
          <a:ln/>
          <a:extLst>
            <a:ext uri="{C572A759-6A51-4108-AA02-DFA0A04FC94B}">
              <ma14:wrappingTextBoxFlag xmlns:ma14="http://schemas.microsoft.com/office/mac/drawingml/2011/main" xmlns="" val="1"/>
            </a:ext>
          </a:extLst>
        </p:spPr>
        <p:style>
          <a:lnRef idx="2">
            <a:schemeClr val="accent1"/>
          </a:lnRef>
          <a:fillRef idx="1">
            <a:schemeClr val="lt1"/>
          </a:fillRef>
          <a:effectRef idx="0">
            <a:schemeClr val="accent1"/>
          </a:effectRef>
          <a:fontRef idx="minor">
            <a:schemeClr val="dk1"/>
          </a:fontRef>
        </p:style>
        <p:txBody>
          <a:bodyPr lIns="45718" tIns="45718" rIns="45718" bIns="45718" rtlCol="0" anchor="ctr">
            <a:noAutofit/>
          </a:bodyPr>
          <a:lstStyle/>
          <a:p>
            <a:pPr algn="ctr"/>
            <a:r>
              <a:rPr lang="en-GB" sz="1500" dirty="0">
                <a:solidFill>
                  <a:srgbClr val="535353"/>
                </a:solidFill>
              </a:rPr>
              <a:t>Recycling</a:t>
            </a:r>
            <a:r>
              <a:rPr lang="en-GB" sz="1500" b="0" dirty="0">
                <a:solidFill>
                  <a:srgbClr val="535353"/>
                </a:solidFill>
              </a:rPr>
              <a:t> 65% of municipal waste</a:t>
            </a:r>
          </a:p>
        </p:txBody>
      </p:sp>
      <p:sp>
        <p:nvSpPr>
          <p:cNvPr id="2" name="Slide Number Placeholder 1">
            <a:extLst>
              <a:ext uri="{FF2B5EF4-FFF2-40B4-BE49-F238E27FC236}">
                <a16:creationId xmlns:a16="http://schemas.microsoft.com/office/drawing/2014/main" id="{69DD61D5-2BA0-465C-ABE8-949108EA8318}"/>
              </a:ext>
            </a:extLst>
          </p:cNvPr>
          <p:cNvSpPr>
            <a:spLocks noGrp="1"/>
          </p:cNvSpPr>
          <p:nvPr>
            <p:ph type="sldNum" sz="quarter" idx="12"/>
          </p:nvPr>
        </p:nvSpPr>
        <p:spPr/>
        <p:txBody>
          <a:bodyPr/>
          <a:lstStyle/>
          <a:p>
            <a:fld id="{F46C79FD-C571-418B-AB0F-5EE936C85276}" type="slidenum">
              <a:rPr lang="en-GB" smtClean="0"/>
              <a:t>8</a:t>
            </a:fld>
            <a:endParaRPr lang="en-GB"/>
          </a:p>
        </p:txBody>
      </p:sp>
    </p:spTree>
    <p:extLst>
      <p:ext uri="{BB962C8B-B14F-4D97-AF65-F5344CB8AC3E}">
        <p14:creationId xmlns:p14="http://schemas.microsoft.com/office/powerpoint/2010/main" val="3098166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AB73004-CC3B-41E2-A7CE-4EC10D1F5EB2}"/>
              </a:ext>
            </a:extLst>
          </p:cNvPr>
          <p:cNvSpPr>
            <a:spLocks noGrp="1"/>
          </p:cNvSpPr>
          <p:nvPr>
            <p:ph type="title"/>
          </p:nvPr>
        </p:nvSpPr>
        <p:spPr>
          <a:xfrm>
            <a:off x="998432" y="701606"/>
            <a:ext cx="10515600" cy="1126672"/>
          </a:xfrm>
        </p:spPr>
        <p:txBody>
          <a:bodyPr/>
          <a:lstStyle/>
          <a:p>
            <a:r>
              <a:rPr lang="en-GB" dirty="0"/>
              <a:t>In the spotlight: Six environmental core indicators?</a:t>
            </a:r>
          </a:p>
        </p:txBody>
      </p:sp>
      <p:sp>
        <p:nvSpPr>
          <p:cNvPr id="20" name="Textfeld 16">
            <a:extLst>
              <a:ext uri="{FF2B5EF4-FFF2-40B4-BE49-F238E27FC236}">
                <a16:creationId xmlns:a16="http://schemas.microsoft.com/office/drawing/2014/main" id="{7E65F655-389B-4F00-A00F-A93E70138321}"/>
              </a:ext>
            </a:extLst>
          </p:cNvPr>
          <p:cNvSpPr txBox="1"/>
          <p:nvPr/>
        </p:nvSpPr>
        <p:spPr>
          <a:xfrm>
            <a:off x="2333999" y="5764143"/>
            <a:ext cx="7524000" cy="802257"/>
          </a:xfrm>
          <a:prstGeom prst="rect">
            <a:avLst/>
          </a:prstGeom>
          <a:solidFill>
            <a:schemeClr val="bg2"/>
          </a:solidFill>
          <a:ln w="6350" cap="flat" cmpd="sng">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noAutofit/>
          </a:bodyPr>
          <a:lstStyle/>
          <a:p>
            <a:pPr algn="ctr" eaLnBrk="1" hangingPunct="1">
              <a:spcBef>
                <a:spcPct val="0"/>
              </a:spcBef>
              <a:buClrTx/>
            </a:pPr>
            <a:r>
              <a:rPr lang="en-GB" altLang="de-DE" sz="1700" b="0" dirty="0">
                <a:solidFill>
                  <a:schemeClr val="tx1"/>
                </a:solidFill>
              </a:rPr>
              <a:t>Indicators are mandatory and included in the environmental statement, and organisations have to show their progress over time. This information helps authorities assess and benchmark performance of organisations. </a:t>
            </a:r>
          </a:p>
        </p:txBody>
      </p:sp>
      <p:sp>
        <p:nvSpPr>
          <p:cNvPr id="2" name="Slide Number Placeholder 1">
            <a:extLst>
              <a:ext uri="{FF2B5EF4-FFF2-40B4-BE49-F238E27FC236}">
                <a16:creationId xmlns:a16="http://schemas.microsoft.com/office/drawing/2014/main" id="{DCB471E1-8AE0-4536-AA2B-693645338C54}"/>
              </a:ext>
            </a:extLst>
          </p:cNvPr>
          <p:cNvSpPr>
            <a:spLocks noGrp="1"/>
          </p:cNvSpPr>
          <p:nvPr>
            <p:ph type="sldNum" sz="quarter" idx="12"/>
          </p:nvPr>
        </p:nvSpPr>
        <p:spPr/>
        <p:txBody>
          <a:bodyPr/>
          <a:lstStyle/>
          <a:p>
            <a:fld id="{F46C79FD-C571-418B-AB0F-5EE936C85276}" type="slidenum">
              <a:rPr lang="en-GB" smtClean="0"/>
              <a:t>9</a:t>
            </a:fld>
            <a:endParaRPr lang="en-GB"/>
          </a:p>
        </p:txBody>
      </p:sp>
      <p:graphicFrame>
        <p:nvGraphicFramePr>
          <p:cNvPr id="6" name="Tabelle 9">
            <a:extLst>
              <a:ext uri="{FF2B5EF4-FFF2-40B4-BE49-F238E27FC236}">
                <a16:creationId xmlns:a16="http://schemas.microsoft.com/office/drawing/2014/main" id="{AA3C517C-BA71-4655-9035-0B979D4BF0BB}"/>
              </a:ext>
            </a:extLst>
          </p:cNvPr>
          <p:cNvGraphicFramePr>
            <a:graphicFrameLocks noGrp="1"/>
          </p:cNvGraphicFramePr>
          <p:nvPr>
            <p:extLst>
              <p:ext uri="{D42A27DB-BD31-4B8C-83A1-F6EECF244321}">
                <p14:modId xmlns:p14="http://schemas.microsoft.com/office/powerpoint/2010/main" val="2373636958"/>
              </p:ext>
            </p:extLst>
          </p:nvPr>
        </p:nvGraphicFramePr>
        <p:xfrm>
          <a:off x="2333999" y="1810808"/>
          <a:ext cx="7524000" cy="3883346"/>
        </p:xfrm>
        <a:graphic>
          <a:graphicData uri="http://schemas.openxmlformats.org/drawingml/2006/table">
            <a:tbl>
              <a:tblPr firstRow="1" bandRow="1"/>
              <a:tblGrid>
                <a:gridCol w="2146863">
                  <a:extLst>
                    <a:ext uri="{9D8B030D-6E8A-4147-A177-3AD203B41FA5}">
                      <a16:colId xmlns:a16="http://schemas.microsoft.com/office/drawing/2014/main" val="20000"/>
                    </a:ext>
                  </a:extLst>
                </a:gridCol>
                <a:gridCol w="3707869">
                  <a:extLst>
                    <a:ext uri="{9D8B030D-6E8A-4147-A177-3AD203B41FA5}">
                      <a16:colId xmlns:a16="http://schemas.microsoft.com/office/drawing/2014/main" val="20001"/>
                    </a:ext>
                  </a:extLst>
                </a:gridCol>
                <a:gridCol w="1669268">
                  <a:extLst>
                    <a:ext uri="{9D8B030D-6E8A-4147-A177-3AD203B41FA5}">
                      <a16:colId xmlns:a16="http://schemas.microsoft.com/office/drawing/2014/main" val="1496100273"/>
                    </a:ext>
                  </a:extLst>
                </a:gridCol>
              </a:tblGrid>
              <a:tr h="381458">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r>
                        <a:rPr lang="en-GB" sz="1600" baseline="0" noProof="0" dirty="0">
                          <a:solidFill>
                            <a:schemeClr val="bg1"/>
                          </a:solidFill>
                          <a:latin typeface="+mn-lt"/>
                        </a:rPr>
                        <a:t>Key area</a:t>
                      </a:r>
                      <a:endParaRPr lang="en-GB" sz="1600" noProof="0" dirty="0">
                        <a:solidFill>
                          <a:schemeClr val="bg1"/>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F5494"/>
                    </a:solidFill>
                  </a:tcPr>
                </a:tc>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r>
                        <a:rPr lang="en-GB" sz="1600" noProof="0" dirty="0">
                          <a:solidFill>
                            <a:schemeClr val="bg1"/>
                          </a:solidFill>
                          <a:latin typeface="+mn-lt"/>
                        </a:rPr>
                        <a:t>Input/impact</a:t>
                      </a:r>
                    </a:p>
                  </a:txBody>
                  <a:tcPr marL="83234" marR="83234" marT="41634" marB="4163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F5494"/>
                    </a:solidFill>
                  </a:tcPr>
                </a:tc>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r>
                        <a:rPr lang="en-GB" sz="1600" noProof="0" dirty="0">
                          <a:solidFill>
                            <a:schemeClr val="bg1"/>
                          </a:solidFill>
                          <a:latin typeface="+mn-lt"/>
                        </a:rPr>
                        <a:t>Output/activity</a:t>
                      </a:r>
                    </a:p>
                  </a:txBody>
                  <a:tcPr marL="83234" marR="83234" marT="41634" marB="4163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F5494"/>
                    </a:solidFill>
                  </a:tcPr>
                </a:tc>
                <a:extLst>
                  <a:ext uri="{0D108BD9-81ED-4DB2-BD59-A6C34878D82A}">
                    <a16:rowId xmlns:a16="http://schemas.microsoft.com/office/drawing/2014/main" val="10000"/>
                  </a:ext>
                </a:extLst>
              </a:tr>
              <a:tr h="665932">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Energy  efficiency</a:t>
                      </a:r>
                    </a:p>
                  </a:txBody>
                  <a:tcPr marL="83234" marR="83234" marT="41634" marB="41634">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Direct energy consumption</a:t>
                      </a:r>
                    </a:p>
                    <a:p>
                      <a:r>
                        <a:rPr lang="en-GB" sz="1300" i="0" baseline="0" noProof="0" dirty="0">
                          <a:solidFill>
                            <a:schemeClr val="tx1">
                              <a:lumMod val="50000"/>
                            </a:schemeClr>
                          </a:solidFill>
                          <a:latin typeface="+mn-lt"/>
                        </a:rPr>
                        <a:t>Total renewable energy consumption</a:t>
                      </a:r>
                    </a:p>
                    <a:p>
                      <a:r>
                        <a:rPr lang="en-GB" sz="1300" baseline="0" noProof="0" dirty="0">
                          <a:solidFill>
                            <a:schemeClr val="tx1">
                              <a:lumMod val="50000"/>
                            </a:schemeClr>
                          </a:solidFill>
                          <a:latin typeface="+mn-lt"/>
                        </a:rPr>
                        <a:t>Total renewable energy generation</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rowSpan="6">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marL="0" algn="l" defTabSz="914400" rtl="0" eaLnBrk="1" latinLnBrk="0" hangingPunct="1"/>
                      <a:r>
                        <a:rPr lang="en-US" sz="1300" dirty="0">
                          <a:solidFill>
                            <a:schemeClr val="tx1">
                              <a:lumMod val="50000"/>
                            </a:schemeClr>
                          </a:solidFill>
                          <a:latin typeface="+mn-lt"/>
                        </a:rPr>
                        <a:t>selected and reported based on specific requirements (Annex IV EMAS Regulation)</a:t>
                      </a:r>
                      <a:endParaRPr lang="en-GB" sz="1300" kern="1200" baseline="0" noProof="0" dirty="0">
                        <a:solidFill>
                          <a:schemeClr val="tx1">
                            <a:lumMod val="50000"/>
                          </a:schemeClr>
                        </a:solidFill>
                        <a:latin typeface="+mn-lt"/>
                        <a:ea typeface="+mn-ea"/>
                        <a:cs typeface="+mn-cs"/>
                      </a:endParaRPr>
                    </a:p>
                  </a:txBody>
                  <a:tcPr marL="83234" marR="83234" marT="41634" marB="41634"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0001"/>
                  </a:ext>
                </a:extLst>
              </a:tr>
              <a:tr h="471711">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Material efficiency</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US" sz="1300" noProof="0" dirty="0">
                          <a:solidFill>
                            <a:schemeClr val="tx1">
                              <a:lumMod val="50000"/>
                            </a:schemeClr>
                          </a:solidFill>
                          <a:latin typeface="+mn-lt"/>
                        </a:rPr>
                        <a:t>annual mass-flow of key materials used </a:t>
                      </a:r>
                      <a:r>
                        <a:rPr lang="en-GB" sz="1300" baseline="0" noProof="0" dirty="0">
                          <a:solidFill>
                            <a:schemeClr val="tx1">
                              <a:lumMod val="50000"/>
                            </a:schemeClr>
                          </a:solidFill>
                          <a:latin typeface="+mn-lt"/>
                        </a:rPr>
                        <a:t>(excluding energy carriers and water)</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2"/>
                  </a:ext>
                </a:extLst>
              </a:tr>
              <a:tr h="305235">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Water</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Total annual water used</a:t>
                      </a:r>
                      <a:endParaRPr lang="en-GB" sz="1300" i="1" baseline="30000"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baseline="30000"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3"/>
                  </a:ext>
                </a:extLst>
              </a:tr>
              <a:tr h="471711">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Waste</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Total annual generation</a:t>
                      </a:r>
                      <a:r>
                        <a:rPr lang="en-GB" sz="1300" baseline="0" noProof="0" dirty="0">
                          <a:solidFill>
                            <a:schemeClr val="tx1">
                              <a:lumMod val="50000"/>
                            </a:schemeClr>
                          </a:solidFill>
                          <a:latin typeface="+mn-lt"/>
                        </a:rPr>
                        <a:t> of waste</a:t>
                      </a:r>
                      <a:endParaRPr lang="en-GB" sz="1300" i="1" baseline="0" noProof="0" dirty="0">
                        <a:solidFill>
                          <a:schemeClr val="tx1">
                            <a:lumMod val="50000"/>
                          </a:schemeClr>
                        </a:solidFill>
                        <a:latin typeface="+mn-lt"/>
                      </a:endParaRPr>
                    </a:p>
                    <a:p>
                      <a:r>
                        <a:rPr lang="en-GB" sz="1300" baseline="0" noProof="0" dirty="0">
                          <a:solidFill>
                            <a:schemeClr val="tx1">
                              <a:lumMod val="50000"/>
                            </a:schemeClr>
                          </a:solidFill>
                          <a:latin typeface="+mn-lt"/>
                        </a:rPr>
                        <a:t>Total annual generation of hazardous waste</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4"/>
                  </a:ext>
                </a:extLst>
              </a:tr>
              <a:tr h="860154">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Land use with regard to biodiversity</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300" noProof="0" dirty="0">
                          <a:solidFill>
                            <a:schemeClr val="tx1">
                              <a:lumMod val="50000"/>
                            </a:schemeClr>
                          </a:solidFill>
                          <a:latin typeface="+mn-lt"/>
                        </a:rPr>
                        <a:t>Total use of land</a:t>
                      </a:r>
                    </a:p>
                    <a:p>
                      <a:pPr marL="0" marR="0" indent="0" algn="l" defTabSz="914400" rtl="0" eaLnBrk="1" fontAlgn="auto" latinLnBrk="0" hangingPunct="1">
                        <a:lnSpc>
                          <a:spcPct val="100000"/>
                        </a:lnSpc>
                        <a:spcBef>
                          <a:spcPts val="0"/>
                        </a:spcBef>
                        <a:spcAft>
                          <a:spcPts val="0"/>
                        </a:spcAft>
                        <a:buClrTx/>
                        <a:buSzTx/>
                        <a:buFontTx/>
                        <a:buNone/>
                        <a:tabLst/>
                        <a:defRPr/>
                      </a:pPr>
                      <a:r>
                        <a:rPr lang="en-GB" sz="1300" i="1" noProof="0" dirty="0">
                          <a:solidFill>
                            <a:schemeClr val="tx1">
                              <a:lumMod val="50000"/>
                            </a:schemeClr>
                          </a:solidFill>
                          <a:latin typeface="+mn-lt"/>
                        </a:rPr>
                        <a:t>Total sealed area</a:t>
                      </a:r>
                    </a:p>
                    <a:p>
                      <a:pPr marL="0" marR="0" indent="0" algn="l" defTabSz="914400" rtl="0" eaLnBrk="1" fontAlgn="auto" latinLnBrk="0" hangingPunct="1">
                        <a:lnSpc>
                          <a:spcPct val="100000"/>
                        </a:lnSpc>
                        <a:spcBef>
                          <a:spcPts val="0"/>
                        </a:spcBef>
                        <a:spcAft>
                          <a:spcPts val="0"/>
                        </a:spcAft>
                        <a:buClrTx/>
                        <a:buSzTx/>
                        <a:buFontTx/>
                        <a:buNone/>
                        <a:tabLst/>
                        <a:defRPr/>
                      </a:pPr>
                      <a:r>
                        <a:rPr lang="en-GB" sz="1300" i="1" noProof="0" dirty="0">
                          <a:solidFill>
                            <a:schemeClr val="tx1">
                              <a:lumMod val="50000"/>
                            </a:schemeClr>
                          </a:solidFill>
                          <a:latin typeface="+mn-lt"/>
                        </a:rPr>
                        <a:t>Total nature-oriented area on site</a:t>
                      </a:r>
                    </a:p>
                    <a:p>
                      <a:pPr marL="0" marR="0" indent="0" algn="l" defTabSz="914400" rtl="0" eaLnBrk="1" fontAlgn="auto" latinLnBrk="0" hangingPunct="1">
                        <a:lnSpc>
                          <a:spcPct val="100000"/>
                        </a:lnSpc>
                        <a:spcBef>
                          <a:spcPts val="0"/>
                        </a:spcBef>
                        <a:spcAft>
                          <a:spcPts val="0"/>
                        </a:spcAft>
                        <a:buClrTx/>
                        <a:buSzTx/>
                        <a:buFontTx/>
                        <a:buNone/>
                        <a:tabLst/>
                        <a:defRPr/>
                      </a:pPr>
                      <a:r>
                        <a:rPr lang="en-GB" sz="1300" i="1" noProof="0" dirty="0">
                          <a:solidFill>
                            <a:schemeClr val="tx1">
                              <a:lumMod val="50000"/>
                            </a:schemeClr>
                          </a:solidFill>
                          <a:latin typeface="+mn-lt"/>
                        </a:rPr>
                        <a:t>Total nature-oriented area off site</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5"/>
                  </a:ext>
                </a:extLst>
              </a:tr>
              <a:tr h="569193">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500" b="1" i="1" noProof="0" dirty="0">
                          <a:solidFill>
                            <a:schemeClr val="tx1">
                              <a:lumMod val="50000"/>
                            </a:schemeClr>
                          </a:solidFill>
                          <a:latin typeface="+mn-lt"/>
                        </a:rPr>
                        <a:t>Emissions</a:t>
                      </a: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dk1"/>
                          </a:solidFill>
                          <a:latin typeface="Verdana"/>
                        </a:defRPr>
                      </a:lvl1pPr>
                      <a:lvl2pPr marL="457200" algn="l" defTabSz="914400" rtl="0" eaLnBrk="1" latinLnBrk="0" hangingPunct="1">
                        <a:defRPr sz="1800" kern="1200">
                          <a:solidFill>
                            <a:schemeClr val="dk1"/>
                          </a:solidFill>
                          <a:latin typeface="Verdana"/>
                        </a:defRPr>
                      </a:lvl2pPr>
                      <a:lvl3pPr marL="914400" algn="l" defTabSz="914400" rtl="0" eaLnBrk="1" latinLnBrk="0" hangingPunct="1">
                        <a:defRPr sz="1800" kern="1200">
                          <a:solidFill>
                            <a:schemeClr val="dk1"/>
                          </a:solidFill>
                          <a:latin typeface="Verdana"/>
                        </a:defRPr>
                      </a:lvl3pPr>
                      <a:lvl4pPr marL="1371600" algn="l" defTabSz="914400" rtl="0" eaLnBrk="1" latinLnBrk="0" hangingPunct="1">
                        <a:defRPr sz="1800" kern="1200">
                          <a:solidFill>
                            <a:schemeClr val="dk1"/>
                          </a:solidFill>
                          <a:latin typeface="Verdana"/>
                        </a:defRPr>
                      </a:lvl4pPr>
                      <a:lvl5pPr marL="1828800" algn="l" defTabSz="914400" rtl="0" eaLnBrk="1" latinLnBrk="0" hangingPunct="1">
                        <a:defRPr sz="1800" kern="1200">
                          <a:solidFill>
                            <a:schemeClr val="dk1"/>
                          </a:solidFill>
                          <a:latin typeface="Verdana"/>
                        </a:defRPr>
                      </a:lvl5pPr>
                      <a:lvl6pPr marL="2286000" algn="l" defTabSz="914400" rtl="0" eaLnBrk="1" latinLnBrk="0" hangingPunct="1">
                        <a:defRPr sz="1800" kern="1200">
                          <a:solidFill>
                            <a:schemeClr val="dk1"/>
                          </a:solidFill>
                          <a:latin typeface="Verdana"/>
                        </a:defRPr>
                      </a:lvl6pPr>
                      <a:lvl7pPr marL="2743200" algn="l" defTabSz="914400" rtl="0" eaLnBrk="1" latinLnBrk="0" hangingPunct="1">
                        <a:defRPr sz="1800" kern="1200">
                          <a:solidFill>
                            <a:schemeClr val="dk1"/>
                          </a:solidFill>
                          <a:latin typeface="Verdana"/>
                        </a:defRPr>
                      </a:lvl7pPr>
                      <a:lvl8pPr marL="3200400" algn="l" defTabSz="914400" rtl="0" eaLnBrk="1" latinLnBrk="0" hangingPunct="1">
                        <a:defRPr sz="1800" kern="1200">
                          <a:solidFill>
                            <a:schemeClr val="dk1"/>
                          </a:solidFill>
                          <a:latin typeface="Verdana"/>
                        </a:defRPr>
                      </a:lvl8pPr>
                      <a:lvl9pPr marL="3657600" algn="l" defTabSz="914400" rtl="0" eaLnBrk="1" latinLnBrk="0" hangingPunct="1">
                        <a:defRPr sz="1800" kern="1200">
                          <a:solidFill>
                            <a:schemeClr val="dk1"/>
                          </a:solidFill>
                          <a:latin typeface="Verdana"/>
                        </a:defRPr>
                      </a:lvl9pPr>
                    </a:lstStyle>
                    <a:p>
                      <a:r>
                        <a:rPr lang="en-GB" sz="1300" noProof="0" dirty="0">
                          <a:solidFill>
                            <a:schemeClr val="tx1">
                              <a:lumMod val="50000"/>
                            </a:schemeClr>
                          </a:solidFill>
                          <a:latin typeface="+mn-lt"/>
                        </a:rPr>
                        <a:t>Annual emissions of greenhouse gases (CO</a:t>
                      </a:r>
                      <a:r>
                        <a:rPr lang="en-GB" sz="1300" baseline="-25000" noProof="0" dirty="0">
                          <a:solidFill>
                            <a:schemeClr val="tx1">
                              <a:lumMod val="50000"/>
                            </a:schemeClr>
                          </a:solidFill>
                          <a:latin typeface="+mn-lt"/>
                        </a:rPr>
                        <a:t>2</a:t>
                      </a:r>
                      <a:r>
                        <a:rPr lang="en-GB" sz="1300" noProof="0" dirty="0">
                          <a:solidFill>
                            <a:schemeClr val="tx1">
                              <a:lumMod val="50000"/>
                            </a:schemeClr>
                          </a:solidFill>
                          <a:latin typeface="+mn-lt"/>
                        </a:rPr>
                        <a:t> eq.)</a:t>
                      </a:r>
                    </a:p>
                    <a:p>
                      <a:r>
                        <a:rPr lang="en-GB" sz="1300" baseline="0" noProof="0" dirty="0">
                          <a:solidFill>
                            <a:schemeClr val="tx1">
                              <a:lumMod val="50000"/>
                            </a:schemeClr>
                          </a:solidFill>
                          <a:latin typeface="+mn-lt"/>
                        </a:rPr>
                        <a:t>Annual air emissions</a:t>
                      </a:r>
                      <a:endParaRPr lang="en-GB" sz="1300" i="1" noProof="0" dirty="0">
                        <a:solidFill>
                          <a:schemeClr val="tx1">
                            <a:lumMod val="50000"/>
                          </a:schemeClr>
                        </a:solidFill>
                        <a:latin typeface="+mn-lt"/>
                      </a:endParaRPr>
                    </a:p>
                  </a:txBody>
                  <a:tcPr marL="83234" marR="83234" marT="41634" marB="4163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vMerge="1">
                  <a:txBody>
                    <a:bodyPr/>
                    <a:lstStyle/>
                    <a:p>
                      <a:endParaRPr lang="en-GB" sz="1400" i="1" noProof="0" dirty="0">
                        <a:solidFill>
                          <a:schemeClr val="tx1"/>
                        </a:solidFill>
                        <a:latin typeface="Techno"/>
                      </a:endParaRPr>
                    </a:p>
                  </a:txBody>
                  <a:tcPr marL="91436" marR="91436" marT="45736" marB="45736">
                    <a:solidFill>
                      <a:schemeClr val="accent3">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0797023"/>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2994</Words>
  <Application>Microsoft Office PowerPoint</Application>
  <PresentationFormat>Breitbild</PresentationFormat>
  <Paragraphs>306</Paragraphs>
  <Slides>26</Slides>
  <Notes>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26</vt:i4>
      </vt:variant>
    </vt:vector>
  </HeadingPairs>
  <TitlesOfParts>
    <vt:vector size="35" baseType="lpstr">
      <vt:lpstr>Arial</vt:lpstr>
      <vt:lpstr>Arial </vt:lpstr>
      <vt:lpstr>Calibri</vt:lpstr>
      <vt:lpstr>Calibri Light</vt:lpstr>
      <vt:lpstr>Symbol</vt:lpstr>
      <vt:lpstr>Techno</vt:lpstr>
      <vt:lpstr>Verdana Bold</vt:lpstr>
      <vt:lpstr>Wingdings</vt:lpstr>
      <vt:lpstr>Office Theme</vt:lpstr>
      <vt:lpstr>EMAS, a premium  environmental management tool for organisations</vt:lpstr>
      <vt:lpstr>Content</vt:lpstr>
      <vt:lpstr>What is EMAS?</vt:lpstr>
      <vt:lpstr>How Member States can benefit from EMAS?</vt:lpstr>
      <vt:lpstr>What is the added value of EMAS over other instruments?</vt:lpstr>
      <vt:lpstr>What is the added value of EMAS over other instruments?</vt:lpstr>
      <vt:lpstr>How is EMAS related to other policies?</vt:lpstr>
      <vt:lpstr>How is EMAS related to other policies?</vt:lpstr>
      <vt:lpstr>In the spotlight: Six environmental core indicators?</vt:lpstr>
      <vt:lpstr>How can Member States’ support the uptake of EMAS? </vt:lpstr>
      <vt:lpstr>Examples: What can be done by public authorities?</vt:lpstr>
      <vt:lpstr>Which instruments are available?</vt:lpstr>
      <vt:lpstr>Examples of instruments</vt:lpstr>
      <vt:lpstr>Focus on regulatory relief</vt:lpstr>
      <vt:lpstr>Examples of regulatory relief</vt:lpstr>
      <vt:lpstr>Reducing inspections related to industrial emissions</vt:lpstr>
      <vt:lpstr>Favouring EMAS in Green Public Procurement</vt:lpstr>
      <vt:lpstr>Introducing exemptions on energy audits</vt:lpstr>
      <vt:lpstr>Decreasing the environmental remediation insurance fee</vt:lpstr>
      <vt:lpstr>Other examples of regulatory relief measures</vt:lpstr>
      <vt:lpstr>Summary</vt:lpstr>
      <vt:lpstr>More information</vt:lpstr>
      <vt:lpstr>Additional projects and studies on regulatory relief</vt:lpstr>
      <vt:lpstr>EMAS Helpdesk</vt:lpstr>
      <vt:lpstr>Keep in touch</vt:lpstr>
      <vt:lpstr>Thank you</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DETRY Friederike (ENV)</dc:creator>
  <cp:lastModifiedBy>Daniel Weiss - adelphi</cp:lastModifiedBy>
  <cp:revision>67</cp:revision>
  <dcterms:created xsi:type="dcterms:W3CDTF">2022-02-23T08:15:28Z</dcterms:created>
  <dcterms:modified xsi:type="dcterms:W3CDTF">2022-06-01T07:30:22Z</dcterms:modified>
</cp:coreProperties>
</file>