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3" r:id="rId5"/>
    <p:sldMasterId id="2147483708" r:id="rId6"/>
    <p:sldMasterId id="2147483712" r:id="rId7"/>
  </p:sldMasterIdLst>
  <p:notesMasterIdLst>
    <p:notesMasterId r:id="rId33"/>
  </p:notesMasterIdLst>
  <p:handoutMasterIdLst>
    <p:handoutMasterId r:id="rId34"/>
  </p:handoutMasterIdLst>
  <p:sldIdLst>
    <p:sldId id="259" r:id="rId8"/>
    <p:sldId id="411" r:id="rId9"/>
    <p:sldId id="347" r:id="rId10"/>
    <p:sldId id="374" r:id="rId11"/>
    <p:sldId id="412" r:id="rId12"/>
    <p:sldId id="429" r:id="rId13"/>
    <p:sldId id="420" r:id="rId14"/>
    <p:sldId id="437" r:id="rId15"/>
    <p:sldId id="421" r:id="rId16"/>
    <p:sldId id="438" r:id="rId17"/>
    <p:sldId id="424" r:id="rId18"/>
    <p:sldId id="440" r:id="rId19"/>
    <p:sldId id="425" r:id="rId20"/>
    <p:sldId id="439" r:id="rId21"/>
    <p:sldId id="426" r:id="rId22"/>
    <p:sldId id="441" r:id="rId23"/>
    <p:sldId id="427" r:id="rId24"/>
    <p:sldId id="423" r:id="rId25"/>
    <p:sldId id="431" r:id="rId26"/>
    <p:sldId id="432" r:id="rId27"/>
    <p:sldId id="433" r:id="rId28"/>
    <p:sldId id="436" r:id="rId29"/>
    <p:sldId id="442" r:id="rId30"/>
    <p:sldId id="435" r:id="rId31"/>
    <p:sldId id="286" r:id="rId32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F7CBDC-1E67-E981-5077-3A728026318C}" name="DIDY Christian" initials="DC" userId="S::Christian.DIDY@spge.be::d32b2033-9916-4609-a8d9-5bb18bf94d1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CC9B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89447" autoAdjust="0"/>
  </p:normalViewPr>
  <p:slideViewPr>
    <p:cSldViewPr>
      <p:cViewPr varScale="1">
        <p:scale>
          <a:sx n="101" d="100"/>
          <a:sy n="101" d="100"/>
        </p:scale>
        <p:origin x="97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8/10/relationships/authors" Target="authors.xml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439A9BF-92DA-4E17-B3D0-92678059C70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1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ADE049-79FB-4DA8-A367-0ADADD2FC2E5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50438" y="1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A470DBA-FAD0-4BF9-8E55-F09168AB5DAF}" type="datetime1">
              <a:rPr lang="fr-B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03-10-23</a:t>
            </a:fld>
            <a:endParaRPr lang="fr-BE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24ACEE2-E418-40FC-92D5-FED688A6C6D8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428578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CA16675-A6AF-490B-8681-1884E386C0A6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D247221-187E-44E1-BAA3-97BB74E7DA61}" type="slidenum">
              <a:t>‹N°›</a:t>
            </a:fld>
            <a:endParaRPr lang="fr-BE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0469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018ECC1-23D3-48BD-BA76-44FC845962D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1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6E93415-B75F-412D-9A84-92E92B5AB0DB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50438" y="1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975D2D5-A084-4678-882B-767A8E5F491D}" type="datetime1">
              <a:rPr lang="fr-BE"/>
              <a:pPr lvl="0"/>
              <a:t>03-10-23</a:t>
            </a:fld>
            <a:endParaRPr lang="fr-BE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33F5CB0C-AC24-465C-B147-F234818343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917A8A66-5EDF-483F-84B9-B7F19F45A631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79768" y="4777193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B161BA-1D60-4ED1-B8F2-FCA6AEE574B0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428578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2959DB-81BB-46E1-BD10-AF46B88BF80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12EE513-ABA9-47DB-AA1F-CFBD499A8DAA}" type="slidenum"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33679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62DDD07-E210-40EA-9747-8126A8D6C000}" type="slidenum">
              <a:rPr lang="fr-BE" smtClean="0"/>
              <a:t>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20606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12EE513-ABA9-47DB-AA1F-CFBD499A8DAA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9029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12EE513-ABA9-47DB-AA1F-CFBD499A8DAA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00294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12EE513-ABA9-47DB-AA1F-CFBD499A8DAA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91648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12EE513-ABA9-47DB-AA1F-CFBD499A8DAA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53596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miere Page/Titre EX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3">
            <a:extLst>
              <a:ext uri="{FF2B5EF4-FFF2-40B4-BE49-F238E27FC236}">
                <a16:creationId xmlns:a16="http://schemas.microsoft.com/office/drawing/2014/main" id="{8E8FFD43-2E7F-4AE9-88FC-37827CF61B36}"/>
              </a:ext>
            </a:extLst>
          </p:cNvPr>
          <p:cNvSpPr txBox="1"/>
          <p:nvPr/>
        </p:nvSpPr>
        <p:spPr>
          <a:xfrm>
            <a:off x="671206" y="729572"/>
            <a:ext cx="3385227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3200" b="0" i="0" u="none" strike="noStrike" kern="1200" cap="none" spc="0" baseline="0" dirty="0">
                <a:solidFill>
                  <a:srgbClr val="FFFFFF"/>
                </a:solidFill>
                <a:uFillTx/>
                <a:latin typeface="Lato" pitchFamily="34"/>
              </a:rPr>
              <a:t>Exemple titre</a:t>
            </a:r>
          </a:p>
        </p:txBody>
      </p:sp>
      <p:sp>
        <p:nvSpPr>
          <p:cNvPr id="3" name="ZoneTexte 4">
            <a:extLst>
              <a:ext uri="{FF2B5EF4-FFF2-40B4-BE49-F238E27FC236}">
                <a16:creationId xmlns:a16="http://schemas.microsoft.com/office/drawing/2014/main" id="{1527FC4A-C190-445D-93AF-0A890C3BE3D7}"/>
              </a:ext>
            </a:extLst>
          </p:cNvPr>
          <p:cNvSpPr txBox="1"/>
          <p:nvPr/>
        </p:nvSpPr>
        <p:spPr>
          <a:xfrm>
            <a:off x="1449424" y="6581000"/>
            <a:ext cx="1634243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200" b="0" i="0" u="none" strike="noStrike" kern="1200" cap="none" spc="0" baseline="0">
                <a:solidFill>
                  <a:srgbClr val="FFFFFF"/>
                </a:solidFill>
                <a:uFillTx/>
                <a:latin typeface="Lato" pitchFamily="34"/>
              </a:rPr>
              <a:t>07/01/2021</a:t>
            </a:r>
          </a:p>
        </p:txBody>
      </p:sp>
    </p:spTree>
    <p:extLst>
      <p:ext uri="{BB962C8B-B14F-4D97-AF65-F5344CB8AC3E}">
        <p14:creationId xmlns:p14="http://schemas.microsoft.com/office/powerpoint/2010/main" val="78255073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. Page de contenu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6431C6-9B0A-442F-ACAE-307CAFB941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6396" y="410364"/>
            <a:ext cx="1007698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fr-FR" sz="3600" b="0" i="0" u="none" strike="noStrike" cap="none" spc="0" baseline="0">
                <a:solidFill>
                  <a:srgbClr val="223B69"/>
                </a:solidFill>
                <a:uFillTx/>
                <a:latin typeface="Lato" pitchFamily="34"/>
              </a:defRPr>
            </a:lvl1pPr>
          </a:lstStyle>
          <a:p>
            <a:pPr lvl="0"/>
            <a:r>
              <a:rPr lang="fr-FR"/>
              <a:t>Titre éventuel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1A3ED6-A967-4462-8F18-833AD26773E7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676396" y="1825627"/>
            <a:ext cx="4757851" cy="3894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A6B638-97A7-491F-81CB-0EFA51023E54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534613" y="1825627"/>
            <a:ext cx="5218773" cy="3894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20285329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. Page de contenu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4A90FE-3AF6-4AD2-834F-CA0A0979FF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83111" y="457200"/>
            <a:ext cx="3624151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fr-FR" sz="3600" b="0" i="0" u="none" strike="noStrike" cap="none" spc="0" baseline="0">
                <a:solidFill>
                  <a:srgbClr val="223B69"/>
                </a:solidFill>
                <a:uFillTx/>
                <a:latin typeface="Lato" pitchFamily="34"/>
              </a:defRPr>
            </a:lvl1pPr>
          </a:lstStyle>
          <a:p>
            <a:pPr lvl="0"/>
            <a:r>
              <a:rPr lang="fr-FR"/>
              <a:t>Titre éventuel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C7BB4EB-7DC2-4E18-832E-393777AFA991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397191" y="987423"/>
            <a:ext cx="6311591" cy="47666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fr-BE" sz="3200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1pPr>
          </a:lstStyle>
          <a:p>
            <a:pPr lvl="0"/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7EEECC2-F71D-4626-B588-253714BA8F5A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1483111" y="2057400"/>
            <a:ext cx="3624151" cy="36966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fr-FR" sz="1600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0510292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. Page de contenu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3D7000-2B8B-4E82-9643-6461F4979DB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868359"/>
            <a:ext cx="10162477" cy="23875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fr-FR" sz="5400" b="0" i="0" u="none" strike="noStrike" cap="none" spc="0" baseline="0">
                <a:solidFill>
                  <a:srgbClr val="223B69"/>
                </a:solidFill>
                <a:uFillTx/>
                <a:latin typeface="Lato" pitchFamily="34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12AE40-90CC-4475-80D5-94D5C4280FA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10162477" cy="16557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fr-FR" sz="2400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1pPr>
          </a:lstStyle>
          <a:p>
            <a:pPr lvl="0"/>
            <a:r>
              <a:rPr lang="fr-FR"/>
              <a:t>Modifiez le style des sous-titres du masque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0773839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miere Page/Titre à complé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1" descr="date">
            <a:extLst>
              <a:ext uri="{FF2B5EF4-FFF2-40B4-BE49-F238E27FC236}">
                <a16:creationId xmlns:a16="http://schemas.microsoft.com/office/drawing/2014/main" id="{3391482A-6051-460D-9366-06701A37495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516623" y="6614449"/>
            <a:ext cx="1394688" cy="3069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R="0" lvl="0" algn="ctr" fontAlgn="auto">
              <a:spcAft>
                <a:spcPts val="0"/>
              </a:spcAft>
              <a:buNone/>
              <a:tabLst/>
              <a:defRPr lang="fr-FR" sz="1200" b="0" i="0" u="none" strike="noStrike" cap="none" spc="0" baseline="0">
                <a:solidFill>
                  <a:srgbClr val="FFFFFF"/>
                </a:solidFill>
                <a:uFillTx/>
                <a:latin typeface="Lato" pitchFamily="34"/>
              </a:defRPr>
            </a:lvl1pPr>
          </a:lstStyle>
          <a:p>
            <a:pPr lvl="0"/>
            <a:r>
              <a:rPr lang="fr-FR"/>
              <a:t>date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350830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2ABCE9-14F0-4BC5-B8A2-41B3D392D99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8E85BF-3AE3-4B13-8193-420987C4E9B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FA3CED-24BC-432A-BA1E-072477605D4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9448800" y="6483933"/>
            <a:ext cx="2743200" cy="365129"/>
          </a:xfrm>
        </p:spPr>
        <p:txBody>
          <a:bodyPr/>
          <a:lstStyle>
            <a:lvl1pPr algn="r">
              <a:defRPr/>
            </a:lvl1pPr>
          </a:lstStyle>
          <a:p>
            <a:fld id="{721EA221-8943-44F6-B068-3FF3DA4584BB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61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ge de contenu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4BBE66-E7A5-44D4-8E2C-1BAD625097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6396" y="410364"/>
            <a:ext cx="1007698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fr-FR" sz="3600" b="0" i="0" u="none" strike="noStrike" cap="none" spc="0" baseline="0">
                <a:solidFill>
                  <a:srgbClr val="223B69"/>
                </a:solidFill>
                <a:uFillTx/>
                <a:latin typeface="Lato" pitchFamily="34"/>
              </a:defRPr>
            </a:lvl1pPr>
          </a:lstStyle>
          <a:p>
            <a:pPr lvl="0"/>
            <a:r>
              <a:rPr lang="fr-FR"/>
              <a:t>Titre éventuel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5000B2-873F-43F4-92D4-C9BEC33F807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76396" y="1869865"/>
            <a:ext cx="10076989" cy="3783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14406077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ge de contenu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DA8861-F86B-43A7-AEA9-CB4F25EF2F3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868359"/>
            <a:ext cx="10162477" cy="23875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fr-FR" sz="5400" b="0" i="0" u="none" strike="noStrike" cap="none" spc="0" baseline="0">
                <a:solidFill>
                  <a:srgbClr val="223B69"/>
                </a:solidFill>
                <a:uFillTx/>
                <a:latin typeface="Lato" pitchFamily="34"/>
              </a:defRPr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8CB522D-43D4-4EFC-9E0D-E3D10DD7FD0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10162477" cy="16557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fr-FR" sz="2400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1pPr>
          </a:lstStyle>
          <a:p>
            <a:pPr lvl="0"/>
            <a:r>
              <a:rPr lang="fr-FR"/>
              <a:t>Modifiez le style des sous-titres du masque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9097625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ge de contenu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15809E-21D4-42BB-96B9-951A39810A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6396" y="410364"/>
            <a:ext cx="1007698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fr-FR" sz="3600" b="0" i="0" u="none" strike="noStrike" cap="none" spc="0" baseline="0">
                <a:solidFill>
                  <a:srgbClr val="223B69"/>
                </a:solidFill>
                <a:uFillTx/>
                <a:latin typeface="Lato" pitchFamily="34"/>
              </a:defRPr>
            </a:lvl1pPr>
          </a:lstStyle>
          <a:p>
            <a:pPr lvl="0"/>
            <a:r>
              <a:rPr lang="fr-FR"/>
              <a:t>Titre éventuel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28696E-1F15-4FC4-BB38-F3D4289D29AD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1676396" y="1825627"/>
            <a:ext cx="4757851" cy="3894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890F786-EDB2-472A-ACD6-09EBEBC90DC2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534613" y="1825627"/>
            <a:ext cx="5218773" cy="3894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12387997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ge de contenu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03CAEF-70FC-4F72-B9A5-B5837EE4A4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83111" y="457200"/>
            <a:ext cx="3624151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fr-FR" sz="3600" b="0" i="0" u="none" strike="noStrike" cap="none" spc="0" baseline="0">
                <a:solidFill>
                  <a:srgbClr val="223B69"/>
                </a:solidFill>
                <a:uFillTx/>
                <a:latin typeface="Lato" pitchFamily="34"/>
              </a:defRPr>
            </a:lvl1pPr>
          </a:lstStyle>
          <a:p>
            <a:pPr lvl="0"/>
            <a:r>
              <a:rPr lang="fr-FR"/>
              <a:t>Titre éventuel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0749EE2-865F-48D1-A02F-DF189C23F73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397191" y="987423"/>
            <a:ext cx="6311591" cy="47666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fr-BE" sz="3200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1pPr>
          </a:lstStyle>
          <a:p>
            <a:pPr lvl="0"/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7D3F0F-9FAA-4FC9-A8E3-BB39EEB0163F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1483111" y="2057400"/>
            <a:ext cx="3624151" cy="36966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fr-FR" sz="1600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733799-7042-F7D0-81B9-485A65B8ABD1}"/>
              </a:ext>
            </a:extLst>
          </p:cNvPr>
          <p:cNvSpPr/>
          <p:nvPr userDrawn="1"/>
        </p:nvSpPr>
        <p:spPr>
          <a:xfrm>
            <a:off x="-96688" y="0"/>
            <a:ext cx="220756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Organigramme : Données 17">
            <a:extLst>
              <a:ext uri="{FF2B5EF4-FFF2-40B4-BE49-F238E27FC236}">
                <a16:creationId xmlns:a16="http://schemas.microsoft.com/office/drawing/2014/main" id="{EFDEF723-B206-CE46-D3C0-530266F42F49}"/>
              </a:ext>
            </a:extLst>
          </p:cNvPr>
          <p:cNvSpPr/>
          <p:nvPr userDrawn="1"/>
        </p:nvSpPr>
        <p:spPr>
          <a:xfrm>
            <a:off x="-96688" y="0"/>
            <a:ext cx="3504739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"/>
              <a:gd name="f7" fmla="val 1"/>
              <a:gd name="f8" fmla="val 4"/>
              <a:gd name="f9" fmla="+- 0 0 -360"/>
              <a:gd name="f10" fmla="+- 0 0 -270"/>
              <a:gd name="f11" fmla="+- 0 0 -180"/>
              <a:gd name="f12" fmla="+- 0 0 -90"/>
              <a:gd name="f13" fmla="*/ f3 1 5"/>
              <a:gd name="f14" fmla="*/ f4 1 5"/>
              <a:gd name="f15" fmla="+- f6 0 f5"/>
              <a:gd name="f16" fmla="*/ f9 f0 1"/>
              <a:gd name="f17" fmla="*/ f10 f0 1"/>
              <a:gd name="f18" fmla="*/ f11 f0 1"/>
              <a:gd name="f19" fmla="*/ f12 f0 1"/>
              <a:gd name="f20" fmla="*/ f15 1 2"/>
              <a:gd name="f21" fmla="*/ f15 1 5"/>
              <a:gd name="f22" fmla="*/ f15 1 10"/>
              <a:gd name="f23" fmla="*/ f15 2 1"/>
              <a:gd name="f24" fmla="*/ f15 3 1"/>
              <a:gd name="f25" fmla="*/ f15 4 1"/>
              <a:gd name="f26" fmla="*/ f15 9 1"/>
              <a:gd name="f27" fmla="*/ f16 1 f2"/>
              <a:gd name="f28" fmla="*/ f17 1 f2"/>
              <a:gd name="f29" fmla="*/ f18 1 f2"/>
              <a:gd name="f30" fmla="*/ f19 1 f2"/>
              <a:gd name="f31" fmla="+- f5 f20 0"/>
              <a:gd name="f32" fmla="*/ f23 1 5"/>
              <a:gd name="f33" fmla="*/ f24 1 5"/>
              <a:gd name="f34" fmla="*/ f25 1 5"/>
              <a:gd name="f35" fmla="*/ f26 1 10"/>
              <a:gd name="f36" fmla="*/ f5 1 f21"/>
              <a:gd name="f37" fmla="*/ f22 1 f21"/>
              <a:gd name="f38" fmla="*/ f6 1 f21"/>
              <a:gd name="f39" fmla="*/ f21 1 f21"/>
              <a:gd name="f40" fmla="+- f27 0 f1"/>
              <a:gd name="f41" fmla="+- f28 0 f1"/>
              <a:gd name="f42" fmla="+- f29 0 f1"/>
              <a:gd name="f43" fmla="+- f30 0 f1"/>
              <a:gd name="f44" fmla="*/ f33 1 f21"/>
              <a:gd name="f45" fmla="*/ f31 1 f21"/>
              <a:gd name="f46" fmla="*/ f32 1 f21"/>
              <a:gd name="f47" fmla="*/ f35 1 f21"/>
              <a:gd name="f48" fmla="*/ f34 1 f21"/>
              <a:gd name="f49" fmla="*/ f39 f13 1"/>
              <a:gd name="f50" fmla="*/ f38 f14 1"/>
              <a:gd name="f51" fmla="*/ f36 f14 1"/>
              <a:gd name="f52" fmla="*/ f37 f13 1"/>
              <a:gd name="f53" fmla="*/ f48 f13 1"/>
              <a:gd name="f54" fmla="*/ f44 f13 1"/>
              <a:gd name="f55" fmla="*/ f45 f14 1"/>
              <a:gd name="f56" fmla="*/ f46 f13 1"/>
              <a:gd name="f57" fmla="*/ f47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0">
                <a:pos x="f54" y="f51"/>
              </a:cxn>
              <a:cxn ang="f41">
                <a:pos x="f52" y="f55"/>
              </a:cxn>
              <a:cxn ang="f42">
                <a:pos x="f56" y="f50"/>
              </a:cxn>
              <a:cxn ang="f43">
                <a:pos x="f57" y="f55"/>
              </a:cxn>
            </a:cxnLst>
            <a:rect l="f49" t="f51" r="f53" b="f50"/>
            <a:pathLst>
              <a:path w="5" h="5">
                <a:moveTo>
                  <a:pt x="f5" y="f6"/>
                </a:moveTo>
                <a:lnTo>
                  <a:pt x="f7" y="f5"/>
                </a:lnTo>
                <a:lnTo>
                  <a:pt x="f6" y="f5"/>
                </a:lnTo>
                <a:lnTo>
                  <a:pt x="f8" y="f6"/>
                </a:lnTo>
                <a:close/>
              </a:path>
            </a:pathLst>
          </a:custGeom>
          <a:solidFill>
            <a:srgbClr val="203864"/>
          </a:solidFill>
          <a:ln w="12701" cap="flat">
            <a:solidFill>
              <a:srgbClr val="2F528F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417138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 Fi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89414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. Page de contenu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C1D2E8-57E6-4C70-A2B8-754A3AFFE7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6396" y="410364"/>
            <a:ext cx="1007698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fr-FR" sz="3600" b="0" i="0" u="none" strike="noStrike" cap="none" spc="0" baseline="0">
                <a:solidFill>
                  <a:srgbClr val="223B69"/>
                </a:solidFill>
                <a:uFillTx/>
                <a:latin typeface="Lato" pitchFamily="34"/>
              </a:defRPr>
            </a:lvl1pPr>
          </a:lstStyle>
          <a:p>
            <a:pPr lvl="0"/>
            <a:r>
              <a:rPr lang="fr-FR"/>
              <a:t>Titre éventuel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08CF38-CD55-4350-AB66-D1A8FEDE751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76396" y="1869865"/>
            <a:ext cx="10076989" cy="3783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fr-FR" b="0" i="0" u="none" strike="noStrike" cap="none" spc="0" baseline="0">
                <a:solidFill>
                  <a:srgbClr val="4B576E"/>
                </a:solidFill>
                <a:uFillTx/>
                <a:latin typeface="Lato" pitchFamily="34"/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74683122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4" descr="Une image contenant extérieur, eau, équitation, homme&#10;&#10;Description générée automatiquement">
            <a:extLst>
              <a:ext uri="{FF2B5EF4-FFF2-40B4-BE49-F238E27FC236}">
                <a16:creationId xmlns:a16="http://schemas.microsoft.com/office/drawing/2014/main" id="{2AD998CC-C477-4BD4-8ABC-6AE0F8F6C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45917" y="-7242"/>
            <a:ext cx="10346079" cy="68652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A20B99D7-0ECD-4BF7-94B2-94F300AE4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0193"/>
            <a:ext cx="5440222" cy="6956288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rganigramme : Données 17">
            <a:extLst>
              <a:ext uri="{FF2B5EF4-FFF2-40B4-BE49-F238E27FC236}">
                <a16:creationId xmlns:a16="http://schemas.microsoft.com/office/drawing/2014/main" id="{C7566FC9-2D8D-4CDF-A56F-481469D16E62}"/>
              </a:ext>
            </a:extLst>
          </p:cNvPr>
          <p:cNvSpPr/>
          <p:nvPr/>
        </p:nvSpPr>
        <p:spPr>
          <a:xfrm>
            <a:off x="-65260" y="0"/>
            <a:ext cx="1369012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"/>
              <a:gd name="f7" fmla="val 1"/>
              <a:gd name="f8" fmla="val 4"/>
              <a:gd name="f9" fmla="+- 0 0 -360"/>
              <a:gd name="f10" fmla="+- 0 0 -270"/>
              <a:gd name="f11" fmla="+- 0 0 -180"/>
              <a:gd name="f12" fmla="+- 0 0 -90"/>
              <a:gd name="f13" fmla="*/ f3 1 5"/>
              <a:gd name="f14" fmla="*/ f4 1 5"/>
              <a:gd name="f15" fmla="+- f6 0 f5"/>
              <a:gd name="f16" fmla="*/ f9 f0 1"/>
              <a:gd name="f17" fmla="*/ f10 f0 1"/>
              <a:gd name="f18" fmla="*/ f11 f0 1"/>
              <a:gd name="f19" fmla="*/ f12 f0 1"/>
              <a:gd name="f20" fmla="*/ f15 1 2"/>
              <a:gd name="f21" fmla="*/ f15 1 5"/>
              <a:gd name="f22" fmla="*/ f15 1 10"/>
              <a:gd name="f23" fmla="*/ f15 2 1"/>
              <a:gd name="f24" fmla="*/ f15 3 1"/>
              <a:gd name="f25" fmla="*/ f15 4 1"/>
              <a:gd name="f26" fmla="*/ f15 9 1"/>
              <a:gd name="f27" fmla="*/ f16 1 f2"/>
              <a:gd name="f28" fmla="*/ f17 1 f2"/>
              <a:gd name="f29" fmla="*/ f18 1 f2"/>
              <a:gd name="f30" fmla="*/ f19 1 f2"/>
              <a:gd name="f31" fmla="+- f5 f20 0"/>
              <a:gd name="f32" fmla="*/ f23 1 5"/>
              <a:gd name="f33" fmla="*/ f24 1 5"/>
              <a:gd name="f34" fmla="*/ f25 1 5"/>
              <a:gd name="f35" fmla="*/ f26 1 10"/>
              <a:gd name="f36" fmla="*/ f5 1 f21"/>
              <a:gd name="f37" fmla="*/ f22 1 f21"/>
              <a:gd name="f38" fmla="*/ f6 1 f21"/>
              <a:gd name="f39" fmla="*/ f21 1 f21"/>
              <a:gd name="f40" fmla="+- f27 0 f1"/>
              <a:gd name="f41" fmla="+- f28 0 f1"/>
              <a:gd name="f42" fmla="+- f29 0 f1"/>
              <a:gd name="f43" fmla="+- f30 0 f1"/>
              <a:gd name="f44" fmla="*/ f33 1 f21"/>
              <a:gd name="f45" fmla="*/ f31 1 f21"/>
              <a:gd name="f46" fmla="*/ f32 1 f21"/>
              <a:gd name="f47" fmla="*/ f35 1 f21"/>
              <a:gd name="f48" fmla="*/ f34 1 f21"/>
              <a:gd name="f49" fmla="*/ f39 f13 1"/>
              <a:gd name="f50" fmla="*/ f38 f14 1"/>
              <a:gd name="f51" fmla="*/ f36 f14 1"/>
              <a:gd name="f52" fmla="*/ f37 f13 1"/>
              <a:gd name="f53" fmla="*/ f48 f13 1"/>
              <a:gd name="f54" fmla="*/ f44 f13 1"/>
              <a:gd name="f55" fmla="*/ f45 f14 1"/>
              <a:gd name="f56" fmla="*/ f46 f13 1"/>
              <a:gd name="f57" fmla="*/ f47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0">
                <a:pos x="f54" y="f51"/>
              </a:cxn>
              <a:cxn ang="f41">
                <a:pos x="f52" y="f55"/>
              </a:cxn>
              <a:cxn ang="f42">
                <a:pos x="f56" y="f50"/>
              </a:cxn>
              <a:cxn ang="f43">
                <a:pos x="f57" y="f55"/>
              </a:cxn>
            </a:cxnLst>
            <a:rect l="f49" t="f51" r="f53" b="f50"/>
            <a:pathLst>
              <a:path w="5" h="5">
                <a:moveTo>
                  <a:pt x="f5" y="f6"/>
                </a:moveTo>
                <a:lnTo>
                  <a:pt x="f7" y="f5"/>
                </a:lnTo>
                <a:lnTo>
                  <a:pt x="f6" y="f5"/>
                </a:lnTo>
                <a:lnTo>
                  <a:pt x="f8" y="f6"/>
                </a:lnTo>
                <a:close/>
              </a:path>
            </a:pathLst>
          </a:custGeom>
          <a:solidFill>
            <a:srgbClr val="203864"/>
          </a:solidFill>
          <a:ln w="12701" cap="flat">
            <a:solidFill>
              <a:srgbClr val="2F528F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Image 7" descr="Une image contenant alimentation, signe, assiette&#10;&#10;Description générée automatiquement">
            <a:extLst>
              <a:ext uri="{FF2B5EF4-FFF2-40B4-BE49-F238E27FC236}">
                <a16:creationId xmlns:a16="http://schemas.microsoft.com/office/drawing/2014/main" id="{852B1639-43C1-4F82-960E-C676FB0B7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4658" y="5793053"/>
            <a:ext cx="879305" cy="856308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8" descr="Une image contenant photo, neige, couvert, homme&#10;&#10;Description générée automatiquement">
            <a:extLst>
              <a:ext uri="{FF2B5EF4-FFF2-40B4-BE49-F238E27FC236}">
                <a16:creationId xmlns:a16="http://schemas.microsoft.com/office/drawing/2014/main" id="{221A6E9C-034D-46EF-841E-E69504D896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r="32001" b="1"/>
          <a:stretch>
            <a:fillRect/>
          </a:stretch>
        </p:blipFill>
        <p:spPr>
          <a:xfrm>
            <a:off x="18" y="0"/>
            <a:ext cx="12191978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7AAB172A-999F-405A-8A77-1E5638314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919" y="4959321"/>
            <a:ext cx="1319652" cy="12721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ZoneTexte 7">
            <a:extLst>
              <a:ext uri="{FF2B5EF4-FFF2-40B4-BE49-F238E27FC236}">
                <a16:creationId xmlns:a16="http://schemas.microsoft.com/office/drawing/2014/main" id="{55C26BC8-E6D8-41FF-9EAE-4DC36914A59A}"/>
              </a:ext>
            </a:extLst>
          </p:cNvPr>
          <p:cNvSpPr txBox="1"/>
          <p:nvPr/>
        </p:nvSpPr>
        <p:spPr>
          <a:xfrm rot="16200004">
            <a:off x="8981869" y="3543365"/>
            <a:ext cx="6204813" cy="21544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SPGE 17-19 rue des écoles – 4800 Verviers. Toute reproduction est interdite sans consentement explicite de la SPGE. Crédit images/photos IStock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93E1A8B-AAFC-4148-BCA0-3E8D348871FB}"/>
              </a:ext>
            </a:extLst>
          </p:cNvPr>
          <p:cNvSpPr txBox="1"/>
          <p:nvPr/>
        </p:nvSpPr>
        <p:spPr>
          <a:xfrm>
            <a:off x="1302224" y="3412833"/>
            <a:ext cx="9144000" cy="11084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6000" b="0" i="0" u="none" strike="noStrike" kern="1200" cap="none" spc="0" baseline="0">
                <a:solidFill>
                  <a:srgbClr val="FFFFFF"/>
                </a:solidFill>
                <a:uFillTx/>
                <a:latin typeface="Calibri Light"/>
              </a:rPr>
              <a:t>Merci de votre attention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rganigramme : Données 17">
            <a:extLst>
              <a:ext uri="{FF2B5EF4-FFF2-40B4-BE49-F238E27FC236}">
                <a16:creationId xmlns:a16="http://schemas.microsoft.com/office/drawing/2014/main" id="{D55544BD-07AB-43C9-AB22-A71ACBB28CEC}"/>
              </a:ext>
            </a:extLst>
          </p:cNvPr>
          <p:cNvSpPr/>
          <p:nvPr/>
        </p:nvSpPr>
        <p:spPr>
          <a:xfrm>
            <a:off x="-40544" y="0"/>
            <a:ext cx="1369012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"/>
              <a:gd name="f7" fmla="val 1"/>
              <a:gd name="f8" fmla="val 4"/>
              <a:gd name="f9" fmla="+- 0 0 -360"/>
              <a:gd name="f10" fmla="+- 0 0 -270"/>
              <a:gd name="f11" fmla="+- 0 0 -180"/>
              <a:gd name="f12" fmla="+- 0 0 -90"/>
              <a:gd name="f13" fmla="*/ f3 1 5"/>
              <a:gd name="f14" fmla="*/ f4 1 5"/>
              <a:gd name="f15" fmla="+- f6 0 f5"/>
              <a:gd name="f16" fmla="*/ f9 f0 1"/>
              <a:gd name="f17" fmla="*/ f10 f0 1"/>
              <a:gd name="f18" fmla="*/ f11 f0 1"/>
              <a:gd name="f19" fmla="*/ f12 f0 1"/>
              <a:gd name="f20" fmla="*/ f15 1 2"/>
              <a:gd name="f21" fmla="*/ f15 1 5"/>
              <a:gd name="f22" fmla="*/ f15 1 10"/>
              <a:gd name="f23" fmla="*/ f15 2 1"/>
              <a:gd name="f24" fmla="*/ f15 3 1"/>
              <a:gd name="f25" fmla="*/ f15 4 1"/>
              <a:gd name="f26" fmla="*/ f15 9 1"/>
              <a:gd name="f27" fmla="*/ f16 1 f2"/>
              <a:gd name="f28" fmla="*/ f17 1 f2"/>
              <a:gd name="f29" fmla="*/ f18 1 f2"/>
              <a:gd name="f30" fmla="*/ f19 1 f2"/>
              <a:gd name="f31" fmla="+- f5 f20 0"/>
              <a:gd name="f32" fmla="*/ f23 1 5"/>
              <a:gd name="f33" fmla="*/ f24 1 5"/>
              <a:gd name="f34" fmla="*/ f25 1 5"/>
              <a:gd name="f35" fmla="*/ f26 1 10"/>
              <a:gd name="f36" fmla="*/ f5 1 f21"/>
              <a:gd name="f37" fmla="*/ f22 1 f21"/>
              <a:gd name="f38" fmla="*/ f6 1 f21"/>
              <a:gd name="f39" fmla="*/ f21 1 f21"/>
              <a:gd name="f40" fmla="+- f27 0 f1"/>
              <a:gd name="f41" fmla="+- f28 0 f1"/>
              <a:gd name="f42" fmla="+- f29 0 f1"/>
              <a:gd name="f43" fmla="+- f30 0 f1"/>
              <a:gd name="f44" fmla="*/ f33 1 f21"/>
              <a:gd name="f45" fmla="*/ f31 1 f21"/>
              <a:gd name="f46" fmla="*/ f32 1 f21"/>
              <a:gd name="f47" fmla="*/ f35 1 f21"/>
              <a:gd name="f48" fmla="*/ f34 1 f21"/>
              <a:gd name="f49" fmla="*/ f39 f13 1"/>
              <a:gd name="f50" fmla="*/ f38 f14 1"/>
              <a:gd name="f51" fmla="*/ f36 f14 1"/>
              <a:gd name="f52" fmla="*/ f37 f13 1"/>
              <a:gd name="f53" fmla="*/ f48 f13 1"/>
              <a:gd name="f54" fmla="*/ f44 f13 1"/>
              <a:gd name="f55" fmla="*/ f45 f14 1"/>
              <a:gd name="f56" fmla="*/ f46 f13 1"/>
              <a:gd name="f57" fmla="*/ f47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0">
                <a:pos x="f54" y="f51"/>
              </a:cxn>
              <a:cxn ang="f41">
                <a:pos x="f52" y="f55"/>
              </a:cxn>
              <a:cxn ang="f42">
                <a:pos x="f56" y="f50"/>
              </a:cxn>
              <a:cxn ang="f43">
                <a:pos x="f57" y="f55"/>
              </a:cxn>
            </a:cxnLst>
            <a:rect l="f49" t="f51" r="f53" b="f50"/>
            <a:pathLst>
              <a:path w="5" h="5">
                <a:moveTo>
                  <a:pt x="f5" y="f6"/>
                </a:moveTo>
                <a:lnTo>
                  <a:pt x="f7" y="f5"/>
                </a:lnTo>
                <a:lnTo>
                  <a:pt x="f6" y="f5"/>
                </a:lnTo>
                <a:lnTo>
                  <a:pt x="f8" y="f6"/>
                </a:lnTo>
                <a:close/>
              </a:path>
            </a:pathLst>
          </a:custGeom>
          <a:solidFill>
            <a:srgbClr val="203864"/>
          </a:solidFill>
          <a:ln w="12701" cap="flat">
            <a:solidFill>
              <a:srgbClr val="2F528F"/>
            </a:solidFill>
            <a:prstDash val="solid"/>
            <a:miter/>
          </a:ln>
          <a:effectLst>
            <a:outerShdw dist="38096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Image 7" descr="Une image contenant alimentation, signe, assiette&#10;&#10;Description générée automatiquement">
            <a:extLst>
              <a:ext uri="{FF2B5EF4-FFF2-40B4-BE49-F238E27FC236}">
                <a16:creationId xmlns:a16="http://schemas.microsoft.com/office/drawing/2014/main" id="{16FE10D6-3D68-4931-B786-F010E852DDF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4658" y="5793053"/>
            <a:ext cx="879305" cy="85630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4855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3.xml"/><Relationship Id="rId7" Type="http://schemas.openxmlformats.org/officeDocument/2006/relationships/image" Target="../media/image7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Gilles.ANSAY@spge.be" TargetMode="External"/><Relationship Id="rId2" Type="http://schemas.openxmlformats.org/officeDocument/2006/relationships/hyperlink" Target="mailto:Christian.DIDY@spge.be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slideLayout" Target="../slideLayouts/slideLayout4.xml"/><Relationship Id="rId18" Type="http://schemas.openxmlformats.org/officeDocument/2006/relationships/image" Target="../media/image24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image" Target="../media/image23.png"/><Relationship Id="rId2" Type="http://schemas.openxmlformats.org/officeDocument/2006/relationships/tags" Target="../tags/tag5.xml"/><Relationship Id="rId16" Type="http://schemas.openxmlformats.org/officeDocument/2006/relationships/image" Target="../media/image22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image" Target="../media/image21.jpg"/><Relationship Id="rId10" Type="http://schemas.openxmlformats.org/officeDocument/2006/relationships/tags" Target="../tags/tag13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0E3A89-631A-4268-B719-05B0699F0DF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BE" dirty="0"/>
              <a:t> </a:t>
            </a:r>
          </a:p>
        </p:txBody>
      </p:sp>
      <p:pic>
        <p:nvPicPr>
          <p:cNvPr id="3" name="Espace réservé du contenu 4" descr="Une image contenant extérieur, eau, équitation, homme&#10;&#10;Description générée automatiquement">
            <a:extLst>
              <a:ext uri="{FF2B5EF4-FFF2-40B4-BE49-F238E27FC236}">
                <a16:creationId xmlns:a16="http://schemas.microsoft.com/office/drawing/2014/main" id="{6F3B0A57-975E-4BDD-B609-9394013E6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flipH="1">
            <a:off x="1845921" y="1463"/>
            <a:ext cx="10346079" cy="6865242"/>
          </a:xfrm>
        </p:spPr>
      </p:pic>
      <p:sp>
        <p:nvSpPr>
          <p:cNvPr id="5" name="ZoneTexte 23">
            <a:extLst>
              <a:ext uri="{FF2B5EF4-FFF2-40B4-BE49-F238E27FC236}">
                <a16:creationId xmlns:a16="http://schemas.microsoft.com/office/drawing/2014/main" id="{F5F208CF-45F2-458D-A1BE-7FE06E3314BD}"/>
              </a:ext>
            </a:extLst>
          </p:cNvPr>
          <p:cNvSpPr txBox="1"/>
          <p:nvPr/>
        </p:nvSpPr>
        <p:spPr>
          <a:xfrm>
            <a:off x="-59674" y="176489"/>
            <a:ext cx="5040560" cy="25925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lvl="0" algn="ctr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800" dirty="0">
                <a:solidFill>
                  <a:srgbClr val="FFFFFF"/>
                </a:solidFill>
                <a:latin typeface="Lato" pitchFamily="34"/>
              </a:rPr>
              <a:t>Prise en compte des contraintes climat – raréfaction des ressources</a:t>
            </a:r>
            <a:br>
              <a:rPr lang="fr-BE" sz="2800" dirty="0">
                <a:solidFill>
                  <a:srgbClr val="FFFFFF"/>
                </a:solidFill>
                <a:latin typeface="Lato" pitchFamily="34"/>
              </a:rPr>
            </a:br>
            <a:r>
              <a:rPr lang="fr-BE" sz="2800" dirty="0">
                <a:solidFill>
                  <a:srgbClr val="FFFFFF"/>
                </a:solidFill>
                <a:latin typeface="Lato" pitchFamily="34"/>
              </a:rPr>
              <a:t>Secteur de l’épuration de l’eau </a:t>
            </a:r>
          </a:p>
        </p:txBody>
      </p:sp>
      <p:sp>
        <p:nvSpPr>
          <p:cNvPr id="6" name="ZoneTexte 23">
            <a:extLst>
              <a:ext uri="{FF2B5EF4-FFF2-40B4-BE49-F238E27FC236}">
                <a16:creationId xmlns:a16="http://schemas.microsoft.com/office/drawing/2014/main" id="{2E1558E9-020B-43BC-B09D-395CFC5046D5}"/>
              </a:ext>
            </a:extLst>
          </p:cNvPr>
          <p:cNvSpPr txBox="1"/>
          <p:nvPr/>
        </p:nvSpPr>
        <p:spPr>
          <a:xfrm>
            <a:off x="682195" y="3136612"/>
            <a:ext cx="3556822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 err="1">
                <a:solidFill>
                  <a:srgbClr val="70AD47"/>
                </a:solidFill>
                <a:latin typeface="Lato" pitchFamily="34"/>
              </a:rPr>
              <a:t>Journée</a:t>
            </a:r>
            <a:r>
              <a:rPr lang="en-US" sz="1600" dirty="0">
                <a:solidFill>
                  <a:srgbClr val="70AD47"/>
                </a:solidFill>
                <a:latin typeface="Lato" pitchFamily="34"/>
              </a:rPr>
              <a:t> EMAS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dirty="0">
                <a:solidFill>
                  <a:srgbClr val="70AD47"/>
                </a:solidFill>
                <a:latin typeface="Lato" pitchFamily="34"/>
              </a:rPr>
              <a:t>4 octobre 2023</a:t>
            </a:r>
            <a:endParaRPr lang="fr-BE" sz="1600" b="0" i="0" u="none" strike="noStrike" kern="1200" cap="none" spc="0" baseline="0" dirty="0">
              <a:solidFill>
                <a:srgbClr val="70AD47"/>
              </a:solidFill>
              <a:uFillTx/>
              <a:latin typeface="Lato" pitchFamily="34"/>
            </a:endParaRP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360D646-F8B1-4AC0-BE65-DCEF329628BB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721EA221-8943-44F6-B068-3FF3DA4584BB}" type="slidenum">
              <a:rPr lang="fr-BE" smtClean="0"/>
              <a:pPr/>
              <a:t>1</a:t>
            </a:fld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95B824A-CFA8-4C06-84C4-DE908C2BDAF4}"/>
              </a:ext>
            </a:extLst>
          </p:cNvPr>
          <p:cNvSpPr txBox="1"/>
          <p:nvPr/>
        </p:nvSpPr>
        <p:spPr>
          <a:xfrm>
            <a:off x="682196" y="5517197"/>
            <a:ext cx="3556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Olivier </a:t>
            </a:r>
            <a:r>
              <a:rPr lang="fr-BE" sz="14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Bastin</a:t>
            </a:r>
            <a:r>
              <a:rPr lang="fr-BE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fr-BE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ALMADIUS)</a:t>
            </a:r>
          </a:p>
          <a:p>
            <a:pPr algn="ctr"/>
            <a:r>
              <a:rPr lang="fr-BE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Christian </a:t>
            </a:r>
            <a:r>
              <a:rPr lang="fr-BE" sz="14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Didy</a:t>
            </a:r>
            <a:r>
              <a:rPr lang="fr-BE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Gilles </a:t>
            </a:r>
            <a:r>
              <a:rPr lang="fr-BE" sz="14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Ansay</a:t>
            </a:r>
            <a:r>
              <a:rPr lang="fr-BE" sz="1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(SPGE)</a:t>
            </a:r>
          </a:p>
        </p:txBody>
      </p:sp>
      <p:pic>
        <p:nvPicPr>
          <p:cNvPr id="14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1511617-46F6-5B90-1CBE-B5A768EDF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560" y="4587787"/>
            <a:ext cx="827245" cy="79743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7CD22-5353-BA5F-76AB-4B131C28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/>
              <a:t>Impact du changement climatique sur les sites</a:t>
            </a:r>
            <a:br>
              <a:rPr lang="fr-BE" sz="3600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44D123-87AB-F314-8C85-F6255CE9B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396" y="1124745"/>
            <a:ext cx="9964220" cy="4595832"/>
          </a:xfrm>
        </p:spPr>
        <p:txBody>
          <a:bodyPr/>
          <a:lstStyle/>
          <a:p>
            <a:pPr marL="0" indent="0">
              <a:buNone/>
            </a:pPr>
            <a:r>
              <a:rPr lang="fr-BE" b="1" dirty="0"/>
              <a:t>Aléas significatifs </a:t>
            </a:r>
            <a:r>
              <a:rPr lang="fr-BE" dirty="0"/>
              <a:t>(risques élevés, situation future)</a:t>
            </a:r>
          </a:p>
          <a:p>
            <a:r>
              <a:rPr lang="fr-BE" dirty="0"/>
              <a:t>Sortants (= objectifs et livrables + co-produits)</a:t>
            </a:r>
          </a:p>
          <a:p>
            <a:pPr lvl="1"/>
            <a:r>
              <a:rPr lang="fr-BE" dirty="0">
                <a:solidFill>
                  <a:srgbClr val="FF0000"/>
                </a:solidFill>
              </a:rPr>
              <a:t>Inondations*</a:t>
            </a:r>
            <a:endParaRPr lang="fr-BE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fr-BE" dirty="0"/>
              <a:t>Bassins d’orage et STEP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BE" dirty="0"/>
              <a:t>Rejet d’eaux usées non traitées</a:t>
            </a:r>
          </a:p>
          <a:p>
            <a:pPr lvl="1"/>
            <a:r>
              <a:rPr lang="fr-BE" dirty="0">
                <a:solidFill>
                  <a:srgbClr val="FF0000"/>
                </a:solidFill>
              </a:rPr>
              <a:t>Précipitations abondantes</a:t>
            </a:r>
            <a:r>
              <a:rPr lang="fr-BE" dirty="0"/>
              <a:t>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BE" dirty="0"/>
              <a:t>Réseaux amont, bassins d’orage et STEP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BE" dirty="0"/>
              <a:t>Rejet d’eaux usées non traitées (réseaux unitaires)</a:t>
            </a:r>
          </a:p>
          <a:p>
            <a:pPr marL="0" indent="0">
              <a:buNone/>
            </a:pPr>
            <a:endParaRPr lang="fr-BE" sz="1600" dirty="0"/>
          </a:p>
          <a:p>
            <a:pPr marL="0" indent="0">
              <a:buNone/>
            </a:pPr>
            <a:endParaRPr lang="fr-BE" sz="1600" dirty="0"/>
          </a:p>
          <a:p>
            <a:pPr marL="0" indent="0">
              <a:buNone/>
            </a:pPr>
            <a:endParaRPr lang="fr-BE" sz="1600" dirty="0"/>
          </a:p>
          <a:p>
            <a:pPr marL="0" indent="0">
              <a:buNone/>
            </a:pPr>
            <a:endParaRPr lang="fr-BE" sz="1600" dirty="0"/>
          </a:p>
          <a:p>
            <a:pPr marL="0" indent="0">
              <a:buNone/>
            </a:pPr>
            <a:endParaRPr lang="fr-BE" sz="1600" dirty="0"/>
          </a:p>
          <a:p>
            <a:pPr marL="0" indent="0">
              <a:buNone/>
            </a:pPr>
            <a:r>
              <a:rPr lang="fr-BE" sz="1800" dirty="0"/>
              <a:t>* Inondations par débordement </a:t>
            </a:r>
          </a:p>
        </p:txBody>
      </p:sp>
    </p:spTree>
    <p:extLst>
      <p:ext uri="{BB962C8B-B14F-4D97-AF65-F5344CB8AC3E}">
        <p14:creationId xmlns:p14="http://schemas.microsoft.com/office/powerpoint/2010/main" val="251394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7CD22-5353-BA5F-76AB-4B131C28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/>
              <a:t>Impact du changement climatique sur les sites</a:t>
            </a:r>
            <a:br>
              <a:rPr lang="fr-BE" sz="3600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44D123-87AB-F314-8C85-F6255CE9B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396" y="1124745"/>
            <a:ext cx="9964220" cy="4595832"/>
          </a:xfrm>
        </p:spPr>
        <p:txBody>
          <a:bodyPr/>
          <a:lstStyle/>
          <a:p>
            <a:pPr marL="0" indent="0">
              <a:buNone/>
            </a:pPr>
            <a:r>
              <a:rPr lang="fr-BE" b="1" dirty="0"/>
              <a:t>Impact sur les installations = impact sur l’environnement</a:t>
            </a:r>
          </a:p>
          <a:p>
            <a:r>
              <a:rPr lang="fr-BE" dirty="0"/>
              <a:t>Inondations -&gt; mode accidentel</a:t>
            </a:r>
          </a:p>
          <a:p>
            <a:pPr lvl="1"/>
            <a:r>
              <a:rPr lang="fr-BE" dirty="0"/>
              <a:t>Débordements accrus amont -&gt; inondations par débordement</a:t>
            </a:r>
          </a:p>
          <a:p>
            <a:pPr lvl="1"/>
            <a:r>
              <a:rPr lang="fr-BE" dirty="0"/>
              <a:t>Arrêt/perturbation de fonctionnement = eaux usées non traitées vers le milieu récepteur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BE" dirty="0"/>
              <a:t>Dégâts matériels = risques de pertes carburant /réactifs ou co-produits (sables, graisses, boues) vers l’environnement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BE" dirty="0"/>
              <a:t>Obstacle à l’écoulement = risque aggravation inondation amont</a:t>
            </a:r>
          </a:p>
        </p:txBody>
      </p:sp>
    </p:spTree>
    <p:extLst>
      <p:ext uri="{BB962C8B-B14F-4D97-AF65-F5344CB8AC3E}">
        <p14:creationId xmlns:p14="http://schemas.microsoft.com/office/powerpoint/2010/main" val="456018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7CD22-5353-BA5F-76AB-4B131C28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/>
              <a:t>Impact du changement climatique sur les sites</a:t>
            </a:r>
            <a:br>
              <a:rPr lang="fr-BE" sz="3600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44D123-87AB-F314-8C85-F6255CE9B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396" y="1124745"/>
            <a:ext cx="9964220" cy="4595832"/>
          </a:xfrm>
        </p:spPr>
        <p:txBody>
          <a:bodyPr/>
          <a:lstStyle/>
          <a:p>
            <a:pPr marL="0" indent="0">
              <a:buNone/>
            </a:pPr>
            <a:r>
              <a:rPr lang="fr-BE" b="1" dirty="0"/>
              <a:t>Impact sur les installations = impact sur l’environnement</a:t>
            </a:r>
          </a:p>
          <a:p>
            <a:r>
              <a:rPr lang="fr-BE" dirty="0"/>
              <a:t>Précipitations abondantes -&gt; mode accidentel</a:t>
            </a:r>
          </a:p>
          <a:p>
            <a:pPr lvl="1"/>
            <a:r>
              <a:rPr lang="fr-BE" dirty="0"/>
              <a:t>Risque de débordements accrus </a:t>
            </a:r>
            <a:br>
              <a:rPr lang="fr-BE" dirty="0"/>
            </a:br>
            <a:r>
              <a:rPr lang="fr-BE" dirty="0"/>
              <a:t>aux déversoirs d’orage = eaux usées</a:t>
            </a:r>
            <a:br>
              <a:rPr lang="fr-BE" dirty="0"/>
            </a:br>
            <a:r>
              <a:rPr lang="fr-BE" dirty="0"/>
              <a:t>non traitées vers le milieu récepteur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FC7B3B3-4435-7C25-B39D-BDC18DE62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796" y="2566738"/>
            <a:ext cx="4220436" cy="316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5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7CD22-5353-BA5F-76AB-4B131C28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/>
              <a:t>Impact du changement climatique sur les sites</a:t>
            </a:r>
            <a:br>
              <a:rPr lang="fr-BE" sz="3600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44D123-87AB-F314-8C85-F6255CE9B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396" y="1124745"/>
            <a:ext cx="9964220" cy="4595832"/>
          </a:xfrm>
        </p:spPr>
        <p:txBody>
          <a:bodyPr/>
          <a:lstStyle/>
          <a:p>
            <a:pPr marL="0" indent="0">
              <a:buNone/>
            </a:pPr>
            <a:r>
              <a:rPr lang="fr-BE" b="1" dirty="0"/>
              <a:t>Adaptation inondations</a:t>
            </a:r>
          </a:p>
          <a:p>
            <a:r>
              <a:rPr lang="fr-BE" dirty="0"/>
              <a:t>Choix du site d’implantation (contraintes multiples !)</a:t>
            </a:r>
          </a:p>
          <a:p>
            <a:r>
              <a:rPr lang="fr-BE" dirty="0"/>
              <a:t>Réduction impact sur inondations amont : </a:t>
            </a:r>
          </a:p>
          <a:p>
            <a:pPr lvl="1"/>
            <a:r>
              <a:rPr lang="fr-BE" dirty="0"/>
              <a:t>Maintenant requis pour tout permis (études hydrauliques)</a:t>
            </a:r>
          </a:p>
          <a:p>
            <a:pPr lvl="1"/>
            <a:r>
              <a:rPr lang="fr-BE" dirty="0"/>
              <a:t>Position, emprise, hydrodynamique, volumes d’épanchement de crue (débordement cours d’eau)</a:t>
            </a:r>
          </a:p>
          <a:p>
            <a:pPr lvl="1"/>
            <a:r>
              <a:rPr lang="fr-BE" dirty="0"/>
              <a:t>Continuité de l’écoulement (ruissellement concentré)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4A9D9F-9B80-296F-1B57-8667A7994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3" y="4130515"/>
            <a:ext cx="5090160" cy="32054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4987D7-3808-2C26-7853-2B342FCFD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4113455"/>
            <a:ext cx="5194935" cy="3420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157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7CD22-5353-BA5F-76AB-4B131C28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/>
              <a:t>Impact du changement climatique sur les sites</a:t>
            </a:r>
            <a:br>
              <a:rPr lang="fr-BE" sz="3600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44D123-87AB-F314-8C85-F6255CE9B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396" y="1124745"/>
            <a:ext cx="9964220" cy="4595832"/>
          </a:xfrm>
        </p:spPr>
        <p:txBody>
          <a:bodyPr/>
          <a:lstStyle/>
          <a:p>
            <a:pPr marL="0" indent="0">
              <a:buNone/>
            </a:pPr>
            <a:r>
              <a:rPr lang="fr-BE" b="1" dirty="0"/>
              <a:t>Adaptation inondations</a:t>
            </a:r>
          </a:p>
          <a:p>
            <a:r>
              <a:rPr lang="fr-BE" dirty="0"/>
              <a:t>Adaptations ouvrages pour les protéger :</a:t>
            </a:r>
          </a:p>
          <a:p>
            <a:pPr lvl="1"/>
            <a:r>
              <a:rPr lang="fr-BE" dirty="0"/>
              <a:t>Niveaux et plates-formes</a:t>
            </a:r>
          </a:p>
          <a:p>
            <a:pPr lvl="1"/>
            <a:r>
              <a:rPr lang="fr-BE" dirty="0"/>
              <a:t>Bâtiments et ouvrages adaptés (caves, encuvement, etc.)</a:t>
            </a:r>
          </a:p>
          <a:p>
            <a:pPr lvl="1"/>
            <a:r>
              <a:rPr lang="fr-BE" dirty="0"/>
              <a:t>Aménagements hydraulique douce (ruissellement concentré)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BE" dirty="0"/>
              <a:t>Choix de procédé de traitement (encombrement, etc.)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DEC7F9-E99E-0DBD-C5C2-9F395002B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79" y="4293096"/>
            <a:ext cx="9497749" cy="21418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0563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7CD22-5353-BA5F-76AB-4B131C28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/>
              <a:t>Impact du changement climatique sur les sites</a:t>
            </a:r>
            <a:br>
              <a:rPr lang="fr-BE" sz="3600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44D123-87AB-F314-8C85-F6255CE9B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396" y="1124745"/>
            <a:ext cx="9964220" cy="4595832"/>
          </a:xfrm>
        </p:spPr>
        <p:txBody>
          <a:bodyPr/>
          <a:lstStyle/>
          <a:p>
            <a:pPr marL="0" indent="0">
              <a:buNone/>
            </a:pPr>
            <a:r>
              <a:rPr lang="fr-BE" b="1" dirty="0"/>
              <a:t>Adaptation précipitations abondantes</a:t>
            </a:r>
          </a:p>
          <a:p>
            <a:r>
              <a:rPr lang="fr-BE" dirty="0"/>
              <a:t>Thématique plus vaste que le secteur de l’assainissement</a:t>
            </a:r>
          </a:p>
          <a:p>
            <a:r>
              <a:rPr lang="fr-BE" dirty="0"/>
              <a:t>Actions à deux niveaux : </a:t>
            </a:r>
          </a:p>
          <a:p>
            <a:pPr lvl="1"/>
            <a:r>
              <a:rPr lang="fr-BE" dirty="0"/>
              <a:t>Amont =</a:t>
            </a:r>
          </a:p>
          <a:p>
            <a:pPr lvl="2"/>
            <a:r>
              <a:rPr lang="fr-BE" dirty="0"/>
              <a:t>Limitation entrées eaux de ruissellement dans réseaux assainissement </a:t>
            </a:r>
          </a:p>
          <a:p>
            <a:pPr lvl="2"/>
            <a:r>
              <a:rPr lang="fr-BE" dirty="0"/>
              <a:t>cf. Code de l’eau = priorité sol et cours eau</a:t>
            </a:r>
          </a:p>
          <a:p>
            <a:pPr lvl="1"/>
            <a:r>
              <a:rPr lang="fr-BE" dirty="0"/>
              <a:t>Aval = gestion des déversoirs d’orage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25062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7CD22-5353-BA5F-76AB-4B131C28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/>
              <a:t>Impact du changement climatique sur les sites</a:t>
            </a:r>
            <a:br>
              <a:rPr lang="fr-BE" sz="3600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44D123-87AB-F314-8C85-F6255CE9B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396" y="1124745"/>
            <a:ext cx="6363820" cy="4595832"/>
          </a:xfrm>
        </p:spPr>
        <p:txBody>
          <a:bodyPr/>
          <a:lstStyle/>
          <a:p>
            <a:pPr marL="0" indent="0">
              <a:buNone/>
            </a:pPr>
            <a:r>
              <a:rPr lang="fr-BE" b="1" dirty="0"/>
              <a:t>Adaptation précipitations abondantes</a:t>
            </a:r>
          </a:p>
          <a:p>
            <a:r>
              <a:rPr lang="fr-BE" dirty="0"/>
              <a:t>Adaptation amont (= priorité) :</a:t>
            </a:r>
          </a:p>
          <a:p>
            <a:pPr lvl="1"/>
            <a:r>
              <a:rPr lang="fr-BE" dirty="0"/>
              <a:t>Diminuer l’imperméabilisation des sols</a:t>
            </a:r>
          </a:p>
          <a:p>
            <a:pPr lvl="1"/>
            <a:r>
              <a:rPr lang="fr-BE" dirty="0"/>
              <a:t>Gestion durable des eaux pluviales et de ruissellement, infrastructures vertes et grises</a:t>
            </a:r>
          </a:p>
          <a:p>
            <a:pPr lvl="1"/>
            <a:r>
              <a:rPr lang="fr-BE" dirty="0"/>
              <a:t>Bénéfices plus vastes : </a:t>
            </a:r>
          </a:p>
          <a:p>
            <a:pPr lvl="2"/>
            <a:r>
              <a:rPr lang="fr-BE" dirty="0"/>
              <a:t>Lutte contre inondations</a:t>
            </a:r>
          </a:p>
          <a:p>
            <a:pPr lvl="2"/>
            <a:r>
              <a:rPr lang="fr-BE" dirty="0"/>
              <a:t>Impact berges cours d’eau</a:t>
            </a:r>
          </a:p>
          <a:p>
            <a:pPr lvl="2"/>
            <a:r>
              <a:rPr lang="fr-BE" dirty="0"/>
              <a:t>Qualité des eaux </a:t>
            </a:r>
            <a:br>
              <a:rPr lang="fr-BE" dirty="0"/>
            </a:br>
            <a:r>
              <a:rPr lang="fr-BE" dirty="0"/>
              <a:t>de ruissellement</a:t>
            </a:r>
          </a:p>
        </p:txBody>
      </p:sp>
      <p:pic>
        <p:nvPicPr>
          <p:cNvPr id="5" name="Picture 11" descr="P1000411.JPG">
            <a:extLst>
              <a:ext uri="{FF2B5EF4-FFF2-40B4-BE49-F238E27FC236}">
                <a16:creationId xmlns:a16="http://schemas.microsoft.com/office/drawing/2014/main" id="{6F6E3C31-B5C0-6797-9B0B-BEB6AF9DC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4422186"/>
            <a:ext cx="386397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Une image contenant plein air, Plante couvre-sol, arbuste, Sous-arbrisseau&#10;&#10;Description générée automatiquement">
            <a:extLst>
              <a:ext uri="{FF2B5EF4-FFF2-40B4-BE49-F238E27FC236}">
                <a16:creationId xmlns:a16="http://schemas.microsoft.com/office/drawing/2014/main" id="{BE397A18-4BAA-572A-F9BF-8156507CE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508" y="918815"/>
            <a:ext cx="2592288" cy="4320480"/>
          </a:xfrm>
          <a:prstGeom prst="rect">
            <a:avLst/>
          </a:prstGeom>
        </p:spPr>
      </p:pic>
      <p:pic>
        <p:nvPicPr>
          <p:cNvPr id="9" name="Image 8" descr="Une image contenant gris, brique, sol, pavé&#10;&#10;Description générée automatiquement">
            <a:extLst>
              <a:ext uri="{FF2B5EF4-FFF2-40B4-BE49-F238E27FC236}">
                <a16:creationId xmlns:a16="http://schemas.microsoft.com/office/drawing/2014/main" id="{18AD3FD6-D7E1-75F6-320E-1226DE748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87488" y="5244537"/>
            <a:ext cx="3554759" cy="213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27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7CD22-5353-BA5F-76AB-4B131C28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/>
              <a:t>Impact du changement climatique sur les sites</a:t>
            </a:r>
            <a:br>
              <a:rPr lang="fr-BE" sz="3600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44D123-87AB-F314-8C85-F6255CE9B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396" y="1124745"/>
            <a:ext cx="9964220" cy="4595832"/>
          </a:xfrm>
        </p:spPr>
        <p:txBody>
          <a:bodyPr/>
          <a:lstStyle/>
          <a:p>
            <a:pPr marL="0" indent="0">
              <a:buNone/>
            </a:pPr>
            <a:r>
              <a:rPr lang="fr-BE" b="1" dirty="0"/>
              <a:t>Adaptation précipitations abondantes</a:t>
            </a:r>
          </a:p>
          <a:p>
            <a:r>
              <a:rPr lang="fr-BE" dirty="0"/>
              <a:t>Adaptation aval (déversoirs orage - DO) :</a:t>
            </a:r>
          </a:p>
          <a:p>
            <a:pPr lvl="1"/>
            <a:r>
              <a:rPr lang="fr-BE" dirty="0"/>
              <a:t>Groupe de travail et études en cours SPGE</a:t>
            </a:r>
          </a:p>
          <a:p>
            <a:pPr lvl="1"/>
            <a:r>
              <a:rPr lang="fr-BE" dirty="0"/>
              <a:t>Projet de révision Directive européenne traitement eaux résiduaires urbaines </a:t>
            </a:r>
            <a:r>
              <a:rPr lang="fr-BE" sz="2000" dirty="0"/>
              <a:t>(plans de gestion intégrée)</a:t>
            </a:r>
          </a:p>
          <a:p>
            <a:pPr lvl="1"/>
            <a:r>
              <a:rPr lang="fr-BE" dirty="0"/>
              <a:t>Solutions potentielles : </a:t>
            </a:r>
          </a:p>
          <a:p>
            <a:pPr lvl="2"/>
            <a:r>
              <a:rPr lang="fr-BE" dirty="0"/>
              <a:t>Réglage DO et « contrôle en temps réel »</a:t>
            </a:r>
          </a:p>
          <a:p>
            <a:pPr lvl="2"/>
            <a:r>
              <a:rPr lang="fr-BE" dirty="0"/>
              <a:t>Stockage réseaux *</a:t>
            </a:r>
          </a:p>
          <a:p>
            <a:pPr lvl="2"/>
            <a:r>
              <a:rPr lang="fr-BE" dirty="0"/>
              <a:t>Traitement aux DO *</a:t>
            </a:r>
          </a:p>
          <a:p>
            <a:r>
              <a:rPr lang="fr-BE" dirty="0"/>
              <a:t>Challenge changement climatique : le mode « normal » se rapproche du mode « accidentel »</a:t>
            </a:r>
          </a:p>
          <a:p>
            <a:pPr marL="0" indent="0">
              <a:buNone/>
            </a:pPr>
            <a:r>
              <a:rPr lang="fr-BE" sz="1800" dirty="0"/>
              <a:t>* Solutions exceptionnelles car chères, faisabilité limitée et ne solutionnant pas la cause </a:t>
            </a:r>
            <a:br>
              <a:rPr lang="fr-BE" sz="1800" dirty="0"/>
            </a:br>
            <a:r>
              <a:rPr lang="fr-BE" sz="1800" dirty="0"/>
              <a:t>du problème</a:t>
            </a:r>
          </a:p>
        </p:txBody>
      </p:sp>
    </p:spTree>
    <p:extLst>
      <p:ext uri="{BB962C8B-B14F-4D97-AF65-F5344CB8AC3E}">
        <p14:creationId xmlns:p14="http://schemas.microsoft.com/office/powerpoint/2010/main" val="1899483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7CD22-5353-BA5F-76AB-4B131C28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/>
              <a:t>Impact de la raréfaction des ressources sur les sites</a:t>
            </a:r>
            <a:br>
              <a:rPr lang="fr-BE" sz="3600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44D123-87AB-F314-8C85-F6255CE9B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396" y="1844823"/>
            <a:ext cx="9820204" cy="3875753"/>
          </a:xfrm>
        </p:spPr>
        <p:txBody>
          <a:bodyPr/>
          <a:lstStyle/>
          <a:p>
            <a:r>
              <a:rPr lang="fr-BE" dirty="0"/>
              <a:t>Consommation énergétique -&gt; influence indirecte des politiques énergétiques, voir chapitre suivant sur les impacts causés par les sites</a:t>
            </a:r>
          </a:p>
          <a:p>
            <a:r>
              <a:rPr lang="fr-BE" dirty="0"/>
              <a:t>Réactifs : pas d’impact identifié, hormis aléas causés par la situation économique</a:t>
            </a:r>
          </a:p>
          <a:p>
            <a:r>
              <a:rPr lang="fr-BE" dirty="0"/>
              <a:t>Ressources en eaux = impact indirect via des demandes en lien avec la protection des ressources en eau, voir chapitre suivant</a:t>
            </a:r>
          </a:p>
        </p:txBody>
      </p:sp>
    </p:spTree>
    <p:extLst>
      <p:ext uri="{BB962C8B-B14F-4D97-AF65-F5344CB8AC3E}">
        <p14:creationId xmlns:p14="http://schemas.microsoft.com/office/powerpoint/2010/main" val="2800610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7CD22-5353-BA5F-76AB-4B131C28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/>
              <a:t>Impact des sites sur le changement climatique</a:t>
            </a:r>
            <a:br>
              <a:rPr lang="fr-BE" sz="3600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44D123-87AB-F314-8C85-F6255CE9B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396" y="1124745"/>
            <a:ext cx="9964220" cy="4595832"/>
          </a:xfrm>
        </p:spPr>
        <p:txBody>
          <a:bodyPr/>
          <a:lstStyle/>
          <a:p>
            <a:pPr marL="0" indent="0">
              <a:buNone/>
            </a:pPr>
            <a:r>
              <a:rPr lang="fr-BE" b="1" dirty="0"/>
              <a:t>Consommation d’énergie</a:t>
            </a:r>
          </a:p>
          <a:p>
            <a:r>
              <a:rPr lang="fr-BE" dirty="0"/>
              <a:t>Postes :</a:t>
            </a:r>
          </a:p>
          <a:p>
            <a:pPr lvl="1"/>
            <a:r>
              <a:rPr lang="fr-BE" dirty="0"/>
              <a:t>Electricité (poste principal)</a:t>
            </a:r>
          </a:p>
          <a:p>
            <a:pPr lvl="1"/>
            <a:r>
              <a:rPr lang="fr-BE" dirty="0"/>
              <a:t>Chaleur pour séchage boues (exception)</a:t>
            </a:r>
          </a:p>
          <a:p>
            <a:pPr lvl="1"/>
            <a:r>
              <a:rPr lang="fr-BE" dirty="0"/>
              <a:t>Combustibles chauffage des locaux</a:t>
            </a:r>
          </a:p>
          <a:p>
            <a:pPr lvl="1"/>
            <a:r>
              <a:rPr lang="fr-BE" dirty="0"/>
              <a:t>Carburants véhicules de service + transport</a:t>
            </a:r>
          </a:p>
          <a:p>
            <a:r>
              <a:rPr lang="fr-BE" dirty="0"/>
              <a:t>Contexte :</a:t>
            </a:r>
          </a:p>
          <a:p>
            <a:pPr lvl="1"/>
            <a:r>
              <a:rPr lang="fr-BE" dirty="0"/>
              <a:t>Communautés d’énergie</a:t>
            </a:r>
          </a:p>
          <a:p>
            <a:pPr lvl="1"/>
            <a:r>
              <a:rPr lang="fr-BE" dirty="0"/>
              <a:t>Projet de révision Directive européenne traitement eaux usées urbaines (neutralité énergétique globale des STEP &gt; 10.000 EH)</a:t>
            </a:r>
          </a:p>
          <a:p>
            <a:pPr lvl="1"/>
            <a:r>
              <a:rPr lang="fr-BE" dirty="0"/>
              <a:t>Etc.</a:t>
            </a:r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29949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4BF8FE7-D334-C255-903D-5372E1E78F2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13114" y="341484"/>
            <a:ext cx="10115703" cy="484286"/>
          </a:xfrm>
        </p:spPr>
        <p:txBody>
          <a:bodyPr/>
          <a:lstStyle/>
          <a:p>
            <a:endParaRPr lang="fr-BE" sz="28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7BEB1F-2216-BA5B-3801-9AA9DD9C28E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464" y="1831278"/>
            <a:ext cx="6480720" cy="380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60000"/>
              </a:lnSpc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fr-BE" sz="2200" dirty="0">
                <a:latin typeface="Lato" panose="020F0502020204030203" pitchFamily="34" charset="0"/>
              </a:rPr>
              <a:t>Présentation du secteur</a:t>
            </a:r>
          </a:p>
          <a:p>
            <a:pPr marL="742950" lvl="1" indent="-285750">
              <a:lnSpc>
                <a:spcPct val="160000"/>
              </a:lnSpc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fr-BE" sz="2200" dirty="0">
                <a:latin typeface="Lato" panose="020F0502020204030203" pitchFamily="34" charset="0"/>
              </a:rPr>
              <a:t>Enjeux en lien avec le changement climatique et la raréfaction des ressources</a:t>
            </a:r>
          </a:p>
          <a:p>
            <a:pPr marL="742950" lvl="1" indent="-285750">
              <a:lnSpc>
                <a:spcPct val="160000"/>
              </a:lnSpc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fr-BE" sz="2200" dirty="0">
                <a:latin typeface="Lato" panose="020F0502020204030203" pitchFamily="34" charset="0"/>
              </a:rPr>
              <a:t>Impact sur les infrastructures d’assainissement et adaptation </a:t>
            </a:r>
          </a:p>
          <a:p>
            <a:pPr marL="742950" lvl="1" indent="-285750">
              <a:lnSpc>
                <a:spcPct val="160000"/>
              </a:lnSpc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fr-BE" sz="2200" dirty="0">
                <a:latin typeface="Lato" panose="020F0502020204030203" pitchFamily="34" charset="0"/>
              </a:rPr>
              <a:t>Impact des infrastructures d’assainissement</a:t>
            </a:r>
          </a:p>
          <a:p>
            <a:pPr marL="742950" lvl="1" indent="-285750">
              <a:lnSpc>
                <a:spcPct val="160000"/>
              </a:lnSpc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fr-BE" sz="2200" dirty="0">
                <a:latin typeface="Lato" panose="020F0502020204030203" pitchFamily="34" charset="0"/>
              </a:rPr>
              <a:t>Conclusions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23B08B-FB80-6A19-450E-B5B1DAEE329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-1176808" y="978516"/>
            <a:ext cx="6207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spc="4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" panose="020B0503030204020804" pitchFamily="34" charset="0"/>
                <a:cs typeface="Biome" panose="020B0503030204020804" pitchFamily="34" charset="0"/>
              </a:rPr>
              <a:t>Objectifs</a:t>
            </a:r>
          </a:p>
        </p:txBody>
      </p:sp>
      <p:pic>
        <p:nvPicPr>
          <p:cNvPr id="2" name="Picture 2" descr="Schéma du CYCLE DE L'EAU - Résumé">
            <a:extLst>
              <a:ext uri="{FF2B5EF4-FFF2-40B4-BE49-F238E27FC236}">
                <a16:creationId xmlns:a16="http://schemas.microsoft.com/office/drawing/2014/main" id="{4C025ABF-9785-9823-4B05-CB97535B6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304" y="2276872"/>
            <a:ext cx="442849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225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7CD22-5353-BA5F-76AB-4B131C28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/>
              <a:t>Impact des sites sur le changement climatique</a:t>
            </a:r>
            <a:br>
              <a:rPr lang="fr-BE" sz="3600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44D123-87AB-F314-8C85-F6255CE9B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396" y="1124744"/>
            <a:ext cx="8236028" cy="5733255"/>
          </a:xfrm>
        </p:spPr>
        <p:txBody>
          <a:bodyPr/>
          <a:lstStyle/>
          <a:p>
            <a:pPr marL="0" indent="0">
              <a:buNone/>
            </a:pPr>
            <a:r>
              <a:rPr lang="fr-BE" b="1" dirty="0"/>
              <a:t>Consommation d’énergie</a:t>
            </a:r>
          </a:p>
          <a:p>
            <a:r>
              <a:rPr lang="fr-BE" dirty="0"/>
              <a:t>Actions pour la transition énergétique du secteur :</a:t>
            </a:r>
          </a:p>
          <a:p>
            <a:pPr lvl="1"/>
            <a:r>
              <a:rPr lang="fr-BE" dirty="0"/>
              <a:t>Réduction de la consommation existants (audits énergétiques + investissements : procédés, automatisation, performance équipements, etc.)</a:t>
            </a:r>
          </a:p>
          <a:p>
            <a:pPr lvl="1"/>
            <a:r>
              <a:rPr lang="fr-BE" dirty="0"/>
              <a:t>Optimisation réseaux amont STEP : dévier eaux pluviales/ruissellement et eaux claires parasites</a:t>
            </a:r>
          </a:p>
          <a:p>
            <a:pPr lvl="1"/>
            <a:r>
              <a:rPr lang="fr-BE" dirty="0"/>
              <a:t>« Verdissement » flotte véhicules</a:t>
            </a:r>
          </a:p>
          <a:p>
            <a:pPr lvl="1"/>
            <a:r>
              <a:rPr lang="fr-BE" dirty="0"/>
              <a:t>Production énergies renouvelables sur site (PV, cogénération) et études en cours (</a:t>
            </a:r>
            <a:r>
              <a:rPr lang="fr-BE" dirty="0" err="1"/>
              <a:t>riothermie</a:t>
            </a:r>
            <a:r>
              <a:rPr lang="fr-BE" dirty="0"/>
              <a:t>, etc.)</a:t>
            </a:r>
          </a:p>
          <a:p>
            <a:pPr lvl="1"/>
            <a:r>
              <a:rPr lang="fr-BE" dirty="0"/>
              <a:t>Alimentation en énergie renouvelable</a:t>
            </a:r>
          </a:p>
          <a:p>
            <a:pPr lvl="1"/>
            <a:r>
              <a:rPr lang="fr-BE" dirty="0"/>
              <a:t>Choix de procédés moins énergivores pour nouvelles STEP</a:t>
            </a:r>
          </a:p>
        </p:txBody>
      </p:sp>
      <p:pic>
        <p:nvPicPr>
          <p:cNvPr id="4" name="Picture 2" descr="Nouveau réseau d'assainissement des eaux usées à Thoury - Communauté de  Communes du Grand Chambord">
            <a:extLst>
              <a:ext uri="{FF2B5EF4-FFF2-40B4-BE49-F238E27FC236}">
                <a16:creationId xmlns:a16="http://schemas.microsoft.com/office/drawing/2014/main" id="{093F9A54-BB6F-C9C7-7E01-0CCE682E6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986" y="3084201"/>
            <a:ext cx="28194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omment choisir sa gouttière ? | Leroy Merlin">
            <a:extLst>
              <a:ext uri="{FF2B5EF4-FFF2-40B4-BE49-F238E27FC236}">
                <a16:creationId xmlns:a16="http://schemas.microsoft.com/office/drawing/2014/main" id="{38BB53E9-A901-9FB3-456A-117C322E3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243" y="1348279"/>
            <a:ext cx="2320188" cy="173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925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7CD22-5353-BA5F-76AB-4B131C28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/>
              <a:t>Impact des sites sur le changement climatique</a:t>
            </a:r>
            <a:br>
              <a:rPr lang="fr-BE" sz="3600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44D123-87AB-F314-8C85-F6255CE9B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396" y="1124745"/>
            <a:ext cx="10180244" cy="4595832"/>
          </a:xfrm>
        </p:spPr>
        <p:txBody>
          <a:bodyPr/>
          <a:lstStyle/>
          <a:p>
            <a:pPr marL="0" indent="0">
              <a:buNone/>
            </a:pPr>
            <a:r>
              <a:rPr lang="fr-BE" b="1" dirty="0"/>
              <a:t>Emission de </a:t>
            </a:r>
            <a:r>
              <a:rPr lang="fr-BE" b="1" dirty="0" err="1"/>
              <a:t>gas</a:t>
            </a:r>
            <a:r>
              <a:rPr lang="fr-BE" b="1" dirty="0"/>
              <a:t> à effet de serre (GES)</a:t>
            </a:r>
          </a:p>
          <a:p>
            <a:r>
              <a:rPr lang="fr-BE" dirty="0"/>
              <a:t>Postes émission GES :</a:t>
            </a:r>
          </a:p>
          <a:p>
            <a:pPr lvl="1"/>
            <a:r>
              <a:rPr lang="fr-BE" dirty="0"/>
              <a:t>Indirect :</a:t>
            </a:r>
          </a:p>
          <a:p>
            <a:pPr lvl="2"/>
            <a:r>
              <a:rPr lang="fr-BE" dirty="0"/>
              <a:t>Consommation d’énergie pour exploitation – voir ci-avant</a:t>
            </a:r>
          </a:p>
          <a:p>
            <a:pPr lvl="2"/>
            <a:r>
              <a:rPr lang="fr-BE" dirty="0"/>
              <a:t>Cycle de vie infrastructure (construction)</a:t>
            </a:r>
          </a:p>
          <a:p>
            <a:pPr lvl="1"/>
            <a:r>
              <a:rPr lang="fr-BE" dirty="0"/>
              <a:t>Direct (le fait de traiter en STEP atténue les émissions potentielles dans le milieu naturel en cas de non-traitement) :</a:t>
            </a:r>
          </a:p>
          <a:p>
            <a:pPr lvl="2"/>
            <a:r>
              <a:rPr lang="fr-BE" dirty="0"/>
              <a:t>CH</a:t>
            </a:r>
            <a:r>
              <a:rPr lang="fr-BE" baseline="-25000" dirty="0"/>
              <a:t>4</a:t>
            </a:r>
            <a:r>
              <a:rPr lang="fr-BE" dirty="0"/>
              <a:t> issu des matières organiques en milieu anaérobie (rejets non traités dans sédiments)</a:t>
            </a:r>
          </a:p>
          <a:p>
            <a:pPr lvl="2"/>
            <a:r>
              <a:rPr lang="fr-BE" dirty="0"/>
              <a:t>CO</a:t>
            </a:r>
            <a:r>
              <a:rPr lang="fr-BE" baseline="-25000" dirty="0"/>
              <a:t>2</a:t>
            </a:r>
            <a:r>
              <a:rPr lang="fr-BE" dirty="0"/>
              <a:t> issu dégradation matière organique et combustion boues</a:t>
            </a:r>
          </a:p>
          <a:p>
            <a:pPr lvl="2"/>
            <a:r>
              <a:rPr lang="fr-BE" dirty="0"/>
              <a:t>N</a:t>
            </a:r>
            <a:r>
              <a:rPr lang="fr-BE" baseline="-25000" dirty="0"/>
              <a:t>2</a:t>
            </a:r>
            <a:r>
              <a:rPr lang="fr-BE" dirty="0"/>
              <a:t>O issu du cycle de l’azote</a:t>
            </a:r>
          </a:p>
          <a:p>
            <a:r>
              <a:rPr lang="fr-BE" dirty="0"/>
              <a:t>Contexte : communautés C </a:t>
            </a:r>
            <a:r>
              <a:rPr lang="fr-BE" sz="2400" dirty="0"/>
              <a:t>(objectifs de réduction production GES)</a:t>
            </a:r>
          </a:p>
          <a:p>
            <a:r>
              <a:rPr lang="fr-BE" dirty="0"/>
              <a:t>Actions : choix procédés et filières boues + énergie</a:t>
            </a:r>
          </a:p>
        </p:txBody>
      </p:sp>
      <p:pic>
        <p:nvPicPr>
          <p:cNvPr id="4" name="Picture 2" descr="Empreinte carbone - Icônes écologie et environnement gratuites">
            <a:extLst>
              <a:ext uri="{FF2B5EF4-FFF2-40B4-BE49-F238E27FC236}">
                <a16:creationId xmlns:a16="http://schemas.microsoft.com/office/drawing/2014/main" id="{A0609091-B9CF-332A-3CE0-658C470C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3422661"/>
            <a:ext cx="1546093" cy="154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ans l'atmosphère, le premier gaz à effet de serre est la vapeur  d'eauEspèces-menacées.fr">
            <a:extLst>
              <a:ext uri="{FF2B5EF4-FFF2-40B4-BE49-F238E27FC236}">
                <a16:creationId xmlns:a16="http://schemas.microsoft.com/office/drawing/2014/main" id="{4DDDE452-2EFA-36B0-CEF7-2B5F89617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716" y="980728"/>
            <a:ext cx="1926284" cy="204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517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7CD22-5353-BA5F-76AB-4B131C28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/>
              <a:t>Impact des sites sur la ressource en eau </a:t>
            </a:r>
            <a:r>
              <a:rPr lang="fr-BE" sz="2400" dirty="0"/>
              <a:t>(raréfaction)</a:t>
            </a:r>
            <a:br>
              <a:rPr lang="fr-BE" sz="2400" dirty="0"/>
            </a:br>
            <a:br>
              <a:rPr lang="fr-BE" sz="3600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44D123-87AB-F314-8C85-F6255CE9B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396" y="1124745"/>
            <a:ext cx="10180244" cy="4595832"/>
          </a:xfrm>
        </p:spPr>
        <p:txBody>
          <a:bodyPr/>
          <a:lstStyle/>
          <a:p>
            <a:pPr marL="0" indent="0">
              <a:buNone/>
            </a:pPr>
            <a:r>
              <a:rPr lang="fr-BE" b="1" dirty="0"/>
              <a:t>Quantité de la ressource</a:t>
            </a:r>
          </a:p>
          <a:p>
            <a:r>
              <a:rPr lang="fr-BE" dirty="0"/>
              <a:t>STEP consomment eau de service -&gt; produite sur place à partir eaux usées traitées </a:t>
            </a:r>
            <a:r>
              <a:rPr lang="fr-BE" sz="2400" dirty="0"/>
              <a:t>(sauf STEP anciennes ou certains usages)</a:t>
            </a:r>
          </a:p>
          <a:p>
            <a:r>
              <a:rPr lang="fr-BE" dirty="0"/>
              <a:t>Rejet = source de débit pour les cours d’eau en cas de sécheresse -&gt; secteur acteur du plan sécheresse</a:t>
            </a:r>
          </a:p>
          <a:p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3796041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7CD22-5353-BA5F-76AB-4B131C28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/>
              <a:t>Impact des sites sur la ressource en eau </a:t>
            </a:r>
            <a:r>
              <a:rPr lang="fr-BE" sz="2400" dirty="0"/>
              <a:t>(raréfaction)</a:t>
            </a:r>
            <a:br>
              <a:rPr lang="fr-BE" sz="2400" dirty="0"/>
            </a:br>
            <a:br>
              <a:rPr lang="fr-BE" sz="3600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44D123-87AB-F314-8C85-F6255CE9B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396" y="1124745"/>
            <a:ext cx="10180244" cy="4595832"/>
          </a:xfrm>
        </p:spPr>
        <p:txBody>
          <a:bodyPr/>
          <a:lstStyle/>
          <a:p>
            <a:pPr marL="0" indent="0">
              <a:buNone/>
            </a:pPr>
            <a:r>
              <a:rPr lang="fr-BE" b="1" dirty="0"/>
              <a:t>Quantité de la ressource</a:t>
            </a:r>
          </a:p>
          <a:p>
            <a:r>
              <a:rPr lang="fr-BE" dirty="0"/>
              <a:t>Eaux usées traitées = ressource d’eau alternative après traitement complémentaire :</a:t>
            </a:r>
          </a:p>
          <a:p>
            <a:pPr lvl="1"/>
            <a:r>
              <a:rPr lang="fr-BE" dirty="0"/>
              <a:t>Eau de service tiers ou industrielle</a:t>
            </a:r>
          </a:p>
          <a:p>
            <a:pPr lvl="1"/>
            <a:r>
              <a:rPr lang="fr-BE" dirty="0"/>
              <a:t>Irrigation</a:t>
            </a:r>
          </a:p>
          <a:p>
            <a:pPr lvl="1"/>
            <a:r>
              <a:rPr lang="fr-BE" dirty="0"/>
              <a:t>Recharge artificielle de nappe ou </a:t>
            </a:r>
            <a:br>
              <a:rPr lang="fr-BE" dirty="0"/>
            </a:br>
            <a:r>
              <a:rPr lang="fr-BE" dirty="0"/>
              <a:t>potabilisation directe</a:t>
            </a:r>
          </a:p>
          <a:p>
            <a:pPr marL="0" indent="0">
              <a:buNone/>
            </a:pPr>
            <a:r>
              <a:rPr lang="fr-BE" sz="2400" dirty="0"/>
              <a:t>-&gt; Cellule réseaux hybrides SWDE-SPGE</a:t>
            </a:r>
          </a:p>
          <a:p>
            <a:pPr marL="0" indent="0">
              <a:buNone/>
            </a:pPr>
            <a:r>
              <a:rPr lang="fr-BE" sz="2400" dirty="0"/>
              <a:t>-&gt; Attention aux liens avec </a:t>
            </a:r>
            <a:br>
              <a:rPr lang="fr-BE" sz="2400" dirty="0"/>
            </a:br>
            <a:r>
              <a:rPr lang="fr-BE" sz="2400" dirty="0"/>
              <a:t>     la consommation énergie</a:t>
            </a:r>
          </a:p>
        </p:txBody>
      </p:sp>
      <p:pic>
        <p:nvPicPr>
          <p:cNvPr id="9" name="Image 8" descr="Une image contenant industrie, machine, acier, ingénierie&#10;&#10;Description générée automatiquement">
            <a:extLst>
              <a:ext uri="{FF2B5EF4-FFF2-40B4-BE49-F238E27FC236}">
                <a16:creationId xmlns:a16="http://schemas.microsoft.com/office/drawing/2014/main" id="{81948AB5-F30C-38A7-7333-C916E0289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440" y="2132856"/>
            <a:ext cx="3505200" cy="2340864"/>
          </a:xfrm>
          <a:prstGeom prst="rect">
            <a:avLst/>
          </a:prstGeom>
        </p:spPr>
      </p:pic>
      <p:pic>
        <p:nvPicPr>
          <p:cNvPr id="11" name="Image 10" descr="Une image contenant plein air, texte, arbre, ciel&#10;&#10;Description générée automatiquement">
            <a:extLst>
              <a:ext uri="{FF2B5EF4-FFF2-40B4-BE49-F238E27FC236}">
                <a16:creationId xmlns:a16="http://schemas.microsoft.com/office/drawing/2014/main" id="{42AB17A3-8753-7046-2A80-D398A0CEF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789" y="4612202"/>
            <a:ext cx="3121152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8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7CD22-5353-BA5F-76AB-4B131C28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/>
              <a:t>Conclusions</a:t>
            </a:r>
            <a:br>
              <a:rPr lang="fr-BE" sz="3600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44D123-87AB-F314-8C85-F6255CE9B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396" y="1124745"/>
            <a:ext cx="10180244" cy="4595832"/>
          </a:xfrm>
        </p:spPr>
        <p:txBody>
          <a:bodyPr/>
          <a:lstStyle/>
          <a:p>
            <a:r>
              <a:rPr lang="fr-BE" dirty="0"/>
              <a:t>Challenges importants</a:t>
            </a:r>
          </a:p>
          <a:p>
            <a:r>
              <a:rPr lang="fr-BE" dirty="0"/>
              <a:t>Actions à prendre sur les sites, en étude, construction et exploitation</a:t>
            </a:r>
          </a:p>
          <a:p>
            <a:r>
              <a:rPr lang="fr-BE" dirty="0"/>
              <a:t>EMAS a son rôle à y jouer</a:t>
            </a:r>
          </a:p>
        </p:txBody>
      </p:sp>
    </p:spTree>
    <p:extLst>
      <p:ext uri="{BB962C8B-B14F-4D97-AF65-F5344CB8AC3E}">
        <p14:creationId xmlns:p14="http://schemas.microsoft.com/office/powerpoint/2010/main" val="1720207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214D06C-10FE-7573-F753-8BD330F83A8B}"/>
              </a:ext>
            </a:extLst>
          </p:cNvPr>
          <p:cNvSpPr txBox="1"/>
          <p:nvPr/>
        </p:nvSpPr>
        <p:spPr>
          <a:xfrm>
            <a:off x="7536160" y="188640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Informations complémentaires :</a:t>
            </a:r>
          </a:p>
          <a:p>
            <a:r>
              <a:rPr lang="en-US" dirty="0">
                <a:solidFill>
                  <a:schemeClr val="bg1"/>
                </a:solidFill>
                <a:hlinkClick r:id="rId2"/>
              </a:rPr>
              <a:t>Christian.DIDY@spge.be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fr-BE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Gilles.ANSAY@spge.be</a:t>
            </a:r>
            <a:endParaRPr lang="en-US" sz="1800" u="sng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C5362115-DD42-DA53-59ED-23A914B30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7" b="41107"/>
          <a:stretch/>
        </p:blipFill>
        <p:spPr bwMode="auto">
          <a:xfrm flipH="1">
            <a:off x="2446934" y="2604565"/>
            <a:ext cx="8410267" cy="3188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BF8FE7-D334-C255-903D-5372E1E78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305" y="352335"/>
            <a:ext cx="10115703" cy="484286"/>
          </a:xfrm>
        </p:spPr>
        <p:txBody>
          <a:bodyPr/>
          <a:lstStyle/>
          <a:p>
            <a:r>
              <a:rPr lang="fr-BE" sz="2800" dirty="0"/>
              <a:t>L’assainissement des eaux usées – présentation du secteur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26FEEC-5C28-A5FE-B22D-EA7F773B1049}"/>
              </a:ext>
            </a:extLst>
          </p:cNvPr>
          <p:cNvSpPr/>
          <p:nvPr/>
        </p:nvSpPr>
        <p:spPr>
          <a:xfrm>
            <a:off x="1558979" y="1159696"/>
            <a:ext cx="1025080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lvl="2">
              <a:spcBef>
                <a:spcPct val="20000"/>
              </a:spcBef>
              <a:spcAft>
                <a:spcPct val="20000"/>
              </a:spcAft>
              <a:buClr>
                <a:srgbClr val="008FC1"/>
              </a:buClr>
              <a:buSzPct val="120000"/>
              <a:defRPr/>
            </a:pPr>
            <a:r>
              <a:rPr lang="fr-BE" sz="2000" kern="0" dirty="0">
                <a:solidFill>
                  <a:srgbClr val="000000"/>
                </a:solidFill>
                <a:latin typeface="Lato" panose="020F0502020204030203" pitchFamily="34" charset="0"/>
              </a:rPr>
              <a:t>La SPGE délègue aux </a:t>
            </a:r>
            <a:r>
              <a:rPr lang="fr-BE" sz="2800" b="1" kern="0" dirty="0">
                <a:solidFill>
                  <a:srgbClr val="000000"/>
                </a:solidFill>
                <a:latin typeface="Lato" panose="020F0502020204030203" pitchFamily="34" charset="0"/>
                <a:cs typeface="Biome" panose="020B0503030204020804" pitchFamily="34" charset="0"/>
              </a:rPr>
              <a:t>7</a:t>
            </a:r>
            <a:r>
              <a:rPr lang="fr-BE" sz="2000" kern="0" dirty="0">
                <a:solidFill>
                  <a:srgbClr val="000000"/>
                </a:solidFill>
                <a:latin typeface="Lato" panose="020F0502020204030203" pitchFamily="34" charset="0"/>
              </a:rPr>
              <a:t> Organismes d’Assainissement Agréés (OAA) la maîtrise d’ouvrage relative à la construction et l’exploitation des ouvrages d’assainissement (</a:t>
            </a:r>
            <a:r>
              <a:rPr lang="fr-BE" sz="2000" b="1" kern="0" dirty="0">
                <a:solidFill>
                  <a:srgbClr val="0099FF"/>
                </a:solidFill>
                <a:latin typeface="Lato" panose="020F0502020204030203" pitchFamily="34" charset="0"/>
              </a:rPr>
              <a:t>stations d’épuration,</a:t>
            </a:r>
            <a:r>
              <a:rPr lang="fr-BE" sz="2000" kern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r>
              <a:rPr lang="fr-BE" sz="2000" b="1" kern="0" dirty="0">
                <a:solidFill>
                  <a:srgbClr val="0099FF"/>
                </a:solidFill>
                <a:latin typeface="Lato" panose="020F0502020204030203" pitchFamily="34" charset="0"/>
              </a:rPr>
              <a:t>collecteurs et ouvrages annexes</a:t>
            </a:r>
            <a:r>
              <a:rPr lang="fr-BE" sz="2000" kern="0" dirty="0">
                <a:solidFill>
                  <a:srgbClr val="000000"/>
                </a:solidFill>
                <a:latin typeface="Lato" panose="020F0502020204030203" pitchFamily="34" charset="0"/>
              </a:rPr>
              <a:t>) + la construction des </a:t>
            </a:r>
            <a:r>
              <a:rPr lang="fr-BE" sz="2000" b="1" kern="0" dirty="0">
                <a:solidFill>
                  <a:srgbClr val="0099FF"/>
                </a:solidFill>
                <a:latin typeface="Lato" panose="020F0502020204030203" pitchFamily="34" charset="0"/>
              </a:rPr>
              <a:t>égouts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819F79-9724-473E-43E5-44636CEA6313}"/>
              </a:ext>
            </a:extLst>
          </p:cNvPr>
          <p:cNvSpPr txBox="1"/>
          <p:nvPr/>
        </p:nvSpPr>
        <p:spPr>
          <a:xfrm>
            <a:off x="1735785" y="6288326"/>
            <a:ext cx="11751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kern="0" dirty="0">
                <a:solidFill>
                  <a:srgbClr val="000000"/>
                </a:solidFill>
                <a:latin typeface="Lato" panose="020F0502020204030203" pitchFamily="34" charset="0"/>
              </a:rPr>
              <a:t>La SPGE finance également l’ensemble des études et actions relatives à la</a:t>
            </a:r>
            <a:r>
              <a:rPr lang="fr-BE" sz="2000" kern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r>
              <a:rPr lang="fr-BE" b="1" kern="0" dirty="0">
                <a:solidFill>
                  <a:srgbClr val="0099FF"/>
                </a:solidFill>
                <a:latin typeface="Lato" panose="020F0502020204030203" pitchFamily="34" charset="0"/>
              </a:rPr>
              <a:t>protection des captages </a:t>
            </a:r>
            <a:endParaRPr lang="fr-BE" dirty="0">
              <a:latin typeface="Lato" panose="020F05020202040302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EEE734-A711-3214-D64A-8EB5B0CE6BF0}"/>
              </a:ext>
            </a:extLst>
          </p:cNvPr>
          <p:cNvSpPr txBox="1"/>
          <p:nvPr/>
        </p:nvSpPr>
        <p:spPr>
          <a:xfrm>
            <a:off x="1581072" y="3077149"/>
            <a:ext cx="17317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ct val="50000"/>
              </a:spcAft>
              <a:defRPr/>
            </a:pPr>
            <a:r>
              <a:rPr lang="fr-BE" altLang="fr-FR" sz="6000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elina" panose="00000400000000000000" pitchFamily="2" charset="0"/>
              </a:rPr>
              <a:t>448</a:t>
            </a:r>
            <a:endParaRPr lang="fr-BE" altLang="fr-FR" sz="6000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elina" panose="00000400000000000000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FBAFC1B-94FF-CD08-D414-A24048160EFB}"/>
              </a:ext>
            </a:extLst>
          </p:cNvPr>
          <p:cNvSpPr txBox="1"/>
          <p:nvPr/>
        </p:nvSpPr>
        <p:spPr>
          <a:xfrm>
            <a:off x="10835326" y="3614051"/>
            <a:ext cx="1296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ct val="50000"/>
              </a:spcAft>
              <a:defRPr/>
            </a:pPr>
            <a:r>
              <a:rPr lang="fr-BE" altLang="fr-FR" sz="3200" b="1" kern="0" dirty="0">
                <a:solidFill>
                  <a:schemeClr val="accent2">
                    <a:lumMod val="50000"/>
                  </a:schemeClr>
                </a:solidFill>
                <a:latin typeface="Biome" panose="020B0502040204020203" pitchFamily="34" charset="0"/>
                <a:cs typeface="Biome" panose="020B0502040204020203" pitchFamily="34" charset="0"/>
              </a:rPr>
              <a:t>1200</a:t>
            </a:r>
            <a:endParaRPr lang="fr-BE" altLang="fr-FR" sz="1800" kern="0" dirty="0">
              <a:solidFill>
                <a:srgbClr val="000000"/>
              </a:solidFill>
              <a:latin typeface="Biome" panose="020B0502040204020203" pitchFamily="34" charset="0"/>
              <a:cs typeface="Biome" panose="020B0502040204020203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B280E52-7067-FF05-7C94-9A6DD4A8FF1F}"/>
              </a:ext>
            </a:extLst>
          </p:cNvPr>
          <p:cNvSpPr txBox="1"/>
          <p:nvPr/>
        </p:nvSpPr>
        <p:spPr>
          <a:xfrm>
            <a:off x="2446934" y="5825530"/>
            <a:ext cx="4513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ct val="50000"/>
              </a:spcAft>
              <a:defRPr/>
            </a:pPr>
            <a:r>
              <a:rPr lang="fr-BE" altLang="fr-FR" sz="1800" b="1" kern="0" dirty="0">
                <a:solidFill>
                  <a:srgbClr val="000000"/>
                </a:solidFill>
                <a:latin typeface="Lato" panose="020F0502020204030203" pitchFamily="34" charset="0"/>
              </a:rPr>
              <a:t>Parc</a:t>
            </a:r>
            <a:r>
              <a:rPr lang="fr-BE" altLang="fr-FR" sz="1800" kern="0" dirty="0">
                <a:solidFill>
                  <a:srgbClr val="000000"/>
                </a:solidFill>
                <a:latin typeface="Lato" panose="020F0502020204030203" pitchFamily="34" charset="0"/>
              </a:rPr>
              <a:t> en croissance </a:t>
            </a:r>
            <a:r>
              <a:rPr lang="fr-BE" altLang="fr-FR" sz="1200" kern="0" dirty="0">
                <a:solidFill>
                  <a:srgbClr val="000000"/>
                </a:solidFill>
                <a:latin typeface="Lato" panose="020F0502020204030203" pitchFamily="34" charset="0"/>
              </a:rPr>
              <a:t>pour minimum 10 ans</a:t>
            </a:r>
            <a:endParaRPr lang="fr-BE" altLang="fr-FR" sz="1200" b="1" kern="0" dirty="0">
              <a:solidFill>
                <a:srgbClr val="000000"/>
              </a:solidFill>
              <a:latin typeface="Lato" panose="020F0502020204030203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72CD0CC-7A4A-96DB-E83E-DF41E8F267BC}"/>
              </a:ext>
            </a:extLst>
          </p:cNvPr>
          <p:cNvSpPr txBox="1"/>
          <p:nvPr/>
        </p:nvSpPr>
        <p:spPr>
          <a:xfrm>
            <a:off x="1552305" y="2743051"/>
            <a:ext cx="6330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altLang="fr-FR" sz="1800" b="1" kern="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stations </a:t>
            </a:r>
            <a:r>
              <a:rPr lang="fr-BE" altLang="fr-FR" sz="1800" b="1" kern="0" dirty="0">
                <a:solidFill>
                  <a:schemeClr val="bg1"/>
                </a:solidFill>
                <a:latin typeface="Calibri" pitchFamily="34" charset="0"/>
              </a:rPr>
              <a:t>d’épuration</a:t>
            </a:r>
            <a:r>
              <a:rPr lang="fr-BE" altLang="fr-FR" sz="1800" b="1" kern="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</a:t>
            </a:r>
            <a:endParaRPr lang="fr-BE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F11CF7D-79F4-B6B7-B0A7-F938A230099E}"/>
              </a:ext>
            </a:extLst>
          </p:cNvPr>
          <p:cNvSpPr txBox="1"/>
          <p:nvPr/>
        </p:nvSpPr>
        <p:spPr>
          <a:xfrm>
            <a:off x="9984432" y="3370942"/>
            <a:ext cx="2207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altLang="fr-FR" sz="1800" kern="0" dirty="0">
                <a:solidFill>
                  <a:schemeClr val="bg1"/>
                </a:solidFill>
                <a:latin typeface="Calibri" pitchFamily="34" charset="0"/>
              </a:rPr>
              <a:t>stations</a:t>
            </a:r>
            <a:r>
              <a:rPr lang="fr-BE" altLang="fr-FR" sz="1800" kern="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fr-BE" altLang="fr-FR" sz="1800" kern="0" dirty="0">
                <a:latin typeface="Calibri" pitchFamily="34" charset="0"/>
              </a:rPr>
              <a:t>de</a:t>
            </a:r>
            <a:r>
              <a:rPr lang="fr-BE" altLang="fr-FR" sz="1800" kern="0" dirty="0">
                <a:solidFill>
                  <a:srgbClr val="000000"/>
                </a:solidFill>
                <a:latin typeface="Calibri" pitchFamily="34" charset="0"/>
              </a:rPr>
              <a:t> pompage</a:t>
            </a:r>
            <a:endParaRPr lang="fr-BE" dirty="0"/>
          </a:p>
        </p:txBody>
      </p:sp>
      <p:pic>
        <p:nvPicPr>
          <p:cNvPr id="19" name="Graphique 18" descr="Actualiser contour">
            <a:extLst>
              <a:ext uri="{FF2B5EF4-FFF2-40B4-BE49-F238E27FC236}">
                <a16:creationId xmlns:a16="http://schemas.microsoft.com/office/drawing/2014/main" id="{DF847F65-613B-942B-8A6A-2FEDE665F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20499">
            <a:off x="1900437" y="5243227"/>
            <a:ext cx="914400" cy="9144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5D652E-6393-5AD7-373D-83EC8153BFD2}"/>
              </a:ext>
            </a:extLst>
          </p:cNvPr>
          <p:cNvSpPr txBox="1"/>
          <p:nvPr/>
        </p:nvSpPr>
        <p:spPr>
          <a:xfrm>
            <a:off x="-1176808" y="856092"/>
            <a:ext cx="6207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spc="4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" panose="020B0503030204020804" pitchFamily="34" charset="0"/>
                <a:cs typeface="Biome" panose="020B0503030204020804" pitchFamily="34" charset="0"/>
              </a:rPr>
              <a:t>Contexte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Ellipse 52">
            <a:extLst>
              <a:ext uri="{FF2B5EF4-FFF2-40B4-BE49-F238E27FC236}">
                <a16:creationId xmlns:a16="http://schemas.microsoft.com/office/drawing/2014/main" id="{11A1FFE5-49D6-7181-4EEE-3F45985486E9}"/>
              </a:ext>
            </a:extLst>
          </p:cNvPr>
          <p:cNvSpPr/>
          <p:nvPr/>
        </p:nvSpPr>
        <p:spPr>
          <a:xfrm>
            <a:off x="9084949" y="2076945"/>
            <a:ext cx="2843700" cy="32852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E1DA5BD4-995A-734C-FA35-761ED75F1917}"/>
              </a:ext>
            </a:extLst>
          </p:cNvPr>
          <p:cNvSpPr/>
          <p:nvPr/>
        </p:nvSpPr>
        <p:spPr>
          <a:xfrm>
            <a:off x="6257433" y="1702112"/>
            <a:ext cx="3106656" cy="345377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C7E00EAF-8B97-FAB4-72A0-140781E29FFD}"/>
              </a:ext>
            </a:extLst>
          </p:cNvPr>
          <p:cNvSpPr/>
          <p:nvPr/>
        </p:nvSpPr>
        <p:spPr>
          <a:xfrm>
            <a:off x="3729825" y="1312280"/>
            <a:ext cx="3171817" cy="371217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F8FE7-D334-C255-903D-5372E1E78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847" y="352255"/>
            <a:ext cx="10115703" cy="484286"/>
          </a:xfrm>
        </p:spPr>
        <p:txBody>
          <a:bodyPr/>
          <a:lstStyle/>
          <a:p>
            <a:r>
              <a:rPr lang="fr-BE" sz="2800" dirty="0"/>
              <a:t>L’assainissement des eaux usées – présentation du secteur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38F95C9-6A36-0996-4C25-03AE23E53235}"/>
              </a:ext>
            </a:extLst>
          </p:cNvPr>
          <p:cNvSpPr txBox="1"/>
          <p:nvPr/>
        </p:nvSpPr>
        <p:spPr>
          <a:xfrm>
            <a:off x="1744374" y="3131493"/>
            <a:ext cx="126188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>
                <a:latin typeface="Biome" panose="020B0503030204020804" pitchFamily="34" charset="0"/>
                <a:cs typeface="Biome" panose="020B0503030204020804" pitchFamily="34" charset="0"/>
              </a:rPr>
              <a:t>3,6 M*</a:t>
            </a:r>
          </a:p>
          <a:p>
            <a:r>
              <a:rPr lang="fr-BE" sz="1400" dirty="0">
                <a:latin typeface="Biome" panose="020B0503030204020804" pitchFamily="34" charset="0"/>
                <a:cs typeface="Biome" panose="020B0503030204020804" pitchFamily="34" charset="0"/>
              </a:rPr>
              <a:t>(population)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B24C1D3-FAD0-7DA5-B6A6-37A9761AF0A4}"/>
              </a:ext>
            </a:extLst>
          </p:cNvPr>
          <p:cNvSpPr txBox="1"/>
          <p:nvPr/>
        </p:nvSpPr>
        <p:spPr>
          <a:xfrm>
            <a:off x="1533741" y="1512011"/>
            <a:ext cx="1871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/>
              <a:t>+/-</a:t>
            </a:r>
            <a:r>
              <a:rPr lang="fr-BE" sz="2000" dirty="0">
                <a:latin typeface="Biome" panose="020B0503030204020804" pitchFamily="34" charset="0"/>
                <a:cs typeface="Biome" panose="020B0503030204020804" pitchFamily="34" charset="0"/>
              </a:rPr>
              <a:t>700 industriels</a:t>
            </a:r>
          </a:p>
        </p:txBody>
      </p:sp>
      <p:pic>
        <p:nvPicPr>
          <p:cNvPr id="2060" name="Picture 12" descr="Sénéo | Cycle naturel de l'eau">
            <a:extLst>
              <a:ext uri="{FF2B5EF4-FFF2-40B4-BE49-F238E27FC236}">
                <a16:creationId xmlns:a16="http://schemas.microsoft.com/office/drawing/2014/main" id="{98773B4F-7820-4A1E-9EAF-39B24B9E2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15" y="4067087"/>
            <a:ext cx="1212726" cy="121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 descr="Une image contenant logo&#10;&#10;Description générée automatiquement">
            <a:extLst>
              <a:ext uri="{FF2B5EF4-FFF2-40B4-BE49-F238E27FC236}">
                <a16:creationId xmlns:a16="http://schemas.microsoft.com/office/drawing/2014/main" id="{8D2B1902-387D-C60A-2E59-B78DC7D77A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16" y="1389543"/>
            <a:ext cx="587272" cy="72141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2F7331F-7433-2F8F-A986-609559ADA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9" y="2873569"/>
            <a:ext cx="1502959" cy="100197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8D9DEA4-1577-E525-E2D4-619A5492A3EB}"/>
              </a:ext>
            </a:extLst>
          </p:cNvPr>
          <p:cNvSpPr txBox="1"/>
          <p:nvPr/>
        </p:nvSpPr>
        <p:spPr>
          <a:xfrm>
            <a:off x="4173180" y="2194674"/>
            <a:ext cx="2259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latin typeface="Lato" panose="020F0502020204030203" pitchFamily="34" charset="0"/>
              </a:rPr>
              <a:t>Collecte des eaux usées</a:t>
            </a:r>
          </a:p>
          <a:p>
            <a:pPr algn="ctr"/>
            <a:r>
              <a:rPr lang="fr-BE" dirty="0">
                <a:solidFill>
                  <a:schemeClr val="bg1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120.000 T DCO/an</a:t>
            </a:r>
          </a:p>
        </p:txBody>
      </p:sp>
      <p:pic>
        <p:nvPicPr>
          <p:cNvPr id="39" name="Image 41">
            <a:extLst>
              <a:ext uri="{FF2B5EF4-FFF2-40B4-BE49-F238E27FC236}">
                <a16:creationId xmlns:a16="http://schemas.microsoft.com/office/drawing/2014/main" id="{FB9E3027-AFB5-476F-851A-C5A98544EF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6002" y="3746674"/>
            <a:ext cx="2090762" cy="12730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5" name="Image 40">
            <a:extLst>
              <a:ext uri="{FF2B5EF4-FFF2-40B4-BE49-F238E27FC236}">
                <a16:creationId xmlns:a16="http://schemas.microsoft.com/office/drawing/2014/main" id="{BA0DD0D6-2BF8-BA91-434F-A0276E2C5F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03" t="2898" r="53476" b="40236"/>
          <a:stretch/>
        </p:blipFill>
        <p:spPr>
          <a:xfrm>
            <a:off x="5283672" y="3601016"/>
            <a:ext cx="1228085" cy="7863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9" name="Image 39">
            <a:extLst>
              <a:ext uri="{FF2B5EF4-FFF2-40B4-BE49-F238E27FC236}">
                <a16:creationId xmlns:a16="http://schemas.microsoft.com/office/drawing/2014/main" id="{DB92DE97-BD47-74D0-FCD2-AB3A1EACD6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97" t="81878" r="68193" b="5744"/>
          <a:stretch/>
        </p:blipFill>
        <p:spPr>
          <a:xfrm>
            <a:off x="9663129" y="3617418"/>
            <a:ext cx="1701020" cy="102537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29F1B340-7509-8CD4-A6E1-895E42900535}"/>
              </a:ext>
            </a:extLst>
          </p:cNvPr>
          <p:cNvSpPr txBox="1"/>
          <p:nvPr/>
        </p:nvSpPr>
        <p:spPr>
          <a:xfrm>
            <a:off x="9319539" y="2766701"/>
            <a:ext cx="250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latin typeface="Lato" panose="020F0502020204030203" pitchFamily="34" charset="0"/>
              </a:rPr>
              <a:t>Milieu récepteur</a:t>
            </a:r>
          </a:p>
          <a:p>
            <a:pPr algn="ctr"/>
            <a:r>
              <a:rPr lang="fr-BE" dirty="0">
                <a:solidFill>
                  <a:schemeClr val="bg1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330 M* m³/an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A15D1292-EF0A-D1A1-C477-35CE737191E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50" y="3143424"/>
            <a:ext cx="1283887" cy="1321040"/>
          </a:xfrm>
          <a:prstGeom prst="rect">
            <a:avLst/>
          </a:prstGeom>
        </p:spPr>
      </p:pic>
      <p:sp>
        <p:nvSpPr>
          <p:cNvPr id="2049" name="Arc 2048">
            <a:extLst>
              <a:ext uri="{FF2B5EF4-FFF2-40B4-BE49-F238E27FC236}">
                <a16:creationId xmlns:a16="http://schemas.microsoft.com/office/drawing/2014/main" id="{376CB81A-ED5F-6606-B3D0-C701E06A183C}"/>
              </a:ext>
            </a:extLst>
          </p:cNvPr>
          <p:cNvSpPr/>
          <p:nvPr/>
        </p:nvSpPr>
        <p:spPr>
          <a:xfrm rot="8943950">
            <a:off x="8671624" y="2425574"/>
            <a:ext cx="4333830" cy="300132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51" name="Arc 2050">
            <a:extLst>
              <a:ext uri="{FF2B5EF4-FFF2-40B4-BE49-F238E27FC236}">
                <a16:creationId xmlns:a16="http://schemas.microsoft.com/office/drawing/2014/main" id="{9841CF5C-6272-466C-896C-92CC94716817}"/>
              </a:ext>
            </a:extLst>
          </p:cNvPr>
          <p:cNvSpPr/>
          <p:nvPr/>
        </p:nvSpPr>
        <p:spPr>
          <a:xfrm rot="9125748">
            <a:off x="6491988" y="2671299"/>
            <a:ext cx="3888432" cy="2736304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53" name="Arc 2052">
            <a:extLst>
              <a:ext uri="{FF2B5EF4-FFF2-40B4-BE49-F238E27FC236}">
                <a16:creationId xmlns:a16="http://schemas.microsoft.com/office/drawing/2014/main" id="{5D26B3DE-0FD4-E065-7875-F3D3D05C9A13}"/>
              </a:ext>
            </a:extLst>
          </p:cNvPr>
          <p:cNvSpPr/>
          <p:nvPr/>
        </p:nvSpPr>
        <p:spPr>
          <a:xfrm rot="8409249">
            <a:off x="3456929" y="1316428"/>
            <a:ext cx="3861855" cy="4131824"/>
          </a:xfrm>
          <a:prstGeom prst="arc">
            <a:avLst>
              <a:gd name="adj1" fmla="val 16200000"/>
              <a:gd name="adj2" fmla="val 215683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55" name="ZoneTexte 2054">
            <a:extLst>
              <a:ext uri="{FF2B5EF4-FFF2-40B4-BE49-F238E27FC236}">
                <a16:creationId xmlns:a16="http://schemas.microsoft.com/office/drawing/2014/main" id="{BCC79A78-62ED-98E1-1104-E30BE0DAD668}"/>
              </a:ext>
            </a:extLst>
          </p:cNvPr>
          <p:cNvSpPr txBox="1"/>
          <p:nvPr/>
        </p:nvSpPr>
        <p:spPr>
          <a:xfrm>
            <a:off x="6800617" y="261424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latin typeface="Lato" panose="020F0502020204030203" pitchFamily="34" charset="0"/>
              </a:rPr>
              <a:t>Energie &amp; Ressources</a:t>
            </a:r>
          </a:p>
        </p:txBody>
      </p:sp>
      <p:sp>
        <p:nvSpPr>
          <p:cNvPr id="2057" name="ZoneTexte 2056">
            <a:extLst>
              <a:ext uri="{FF2B5EF4-FFF2-40B4-BE49-F238E27FC236}">
                <a16:creationId xmlns:a16="http://schemas.microsoft.com/office/drawing/2014/main" id="{89863FA7-40B5-42D1-19D7-D6F3B3D2C5EC}"/>
              </a:ext>
            </a:extLst>
          </p:cNvPr>
          <p:cNvSpPr txBox="1"/>
          <p:nvPr/>
        </p:nvSpPr>
        <p:spPr>
          <a:xfrm>
            <a:off x="4570411" y="1696677"/>
            <a:ext cx="1479157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BE" sz="1600" b="1" dirty="0">
                <a:latin typeface="Lato" panose="020F0502020204030203" pitchFamily="34" charset="0"/>
              </a:rPr>
              <a:t>AMONT</a:t>
            </a:r>
            <a:endParaRPr lang="fr-BE" b="1" dirty="0">
              <a:latin typeface="Lato" panose="020F0502020204030203" pitchFamily="34" charset="0"/>
            </a:endParaRPr>
          </a:p>
        </p:txBody>
      </p:sp>
      <p:sp>
        <p:nvSpPr>
          <p:cNvPr id="2069" name="ZoneTexte 2068">
            <a:extLst>
              <a:ext uri="{FF2B5EF4-FFF2-40B4-BE49-F238E27FC236}">
                <a16:creationId xmlns:a16="http://schemas.microsoft.com/office/drawing/2014/main" id="{7E50BB2D-7212-B393-6527-3A61B3D69A57}"/>
              </a:ext>
            </a:extLst>
          </p:cNvPr>
          <p:cNvSpPr txBox="1"/>
          <p:nvPr/>
        </p:nvSpPr>
        <p:spPr>
          <a:xfrm>
            <a:off x="6873833" y="2168054"/>
            <a:ext cx="1932381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BE" sz="1600" b="1" dirty="0">
                <a:latin typeface="Lato" panose="020F0502020204030203" pitchFamily="34" charset="0"/>
              </a:rPr>
              <a:t>ASSAINISSEMENT</a:t>
            </a:r>
          </a:p>
        </p:txBody>
      </p:sp>
      <p:sp>
        <p:nvSpPr>
          <p:cNvPr id="2072" name="ZoneTexte 2071">
            <a:extLst>
              <a:ext uri="{FF2B5EF4-FFF2-40B4-BE49-F238E27FC236}">
                <a16:creationId xmlns:a16="http://schemas.microsoft.com/office/drawing/2014/main" id="{F3116AAF-227E-6E33-85B6-6C6985C53200}"/>
              </a:ext>
            </a:extLst>
          </p:cNvPr>
          <p:cNvSpPr txBox="1"/>
          <p:nvPr/>
        </p:nvSpPr>
        <p:spPr>
          <a:xfrm>
            <a:off x="10006625" y="2328254"/>
            <a:ext cx="939829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BE" sz="1600" b="1" dirty="0">
                <a:latin typeface="Lato" panose="020F0502020204030203" pitchFamily="34" charset="0"/>
              </a:rPr>
              <a:t>AVAL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638F69E-D95D-B1D0-3FE1-AD6DDA35A3CA}"/>
              </a:ext>
            </a:extLst>
          </p:cNvPr>
          <p:cNvSpPr txBox="1"/>
          <p:nvPr/>
        </p:nvSpPr>
        <p:spPr>
          <a:xfrm>
            <a:off x="6810579" y="3214550"/>
            <a:ext cx="2356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400" b="1" dirty="0">
                <a:solidFill>
                  <a:schemeClr val="bg1">
                    <a:lumMod val="50000"/>
                  </a:schemeClr>
                </a:solidFill>
              </a:rPr>
              <a:t>(électricité, fioul, carburant, gaz, eau, réactifs)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4E2B87-89F8-1C9B-9E24-BB9AE9F52BF6}"/>
              </a:ext>
            </a:extLst>
          </p:cNvPr>
          <p:cNvSpPr txBox="1"/>
          <p:nvPr/>
        </p:nvSpPr>
        <p:spPr>
          <a:xfrm>
            <a:off x="1199456" y="6396467"/>
            <a:ext cx="1512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dirty="0">
                <a:latin typeface="Lato" panose="020F0502020204030203" pitchFamily="34" charset="0"/>
                <a:cs typeface="Biome" panose="020B0503030204020804" pitchFamily="34" charset="0"/>
              </a:rPr>
              <a:t>* M = million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6274551-F9F9-9E2D-B672-4510062C695B}"/>
              </a:ext>
            </a:extLst>
          </p:cNvPr>
          <p:cNvSpPr txBox="1"/>
          <p:nvPr/>
        </p:nvSpPr>
        <p:spPr>
          <a:xfrm>
            <a:off x="9381156" y="4604335"/>
            <a:ext cx="24332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600" b="1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0"/>
              </a:rPr>
              <a:t>Qualité des eaux de surface</a:t>
            </a:r>
          </a:p>
        </p:txBody>
      </p:sp>
      <p:pic>
        <p:nvPicPr>
          <p:cNvPr id="16" name="Image 15" descr="Une image contenant sombre, ciel de nuit&#10;&#10;Description générée automatiquement">
            <a:extLst>
              <a:ext uri="{FF2B5EF4-FFF2-40B4-BE49-F238E27FC236}">
                <a16:creationId xmlns:a16="http://schemas.microsoft.com/office/drawing/2014/main" id="{4C1B805E-733E-0DA5-E694-1A7F334490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56" y="4642797"/>
            <a:ext cx="428816" cy="490514"/>
          </a:xfrm>
          <a:prstGeom prst="rect">
            <a:avLst/>
          </a:prstGeom>
        </p:spPr>
      </p:pic>
      <p:pic>
        <p:nvPicPr>
          <p:cNvPr id="20" name="Image 19" descr="Une image contenant logo&#10;&#10;Description générée automatiquement">
            <a:extLst>
              <a:ext uri="{FF2B5EF4-FFF2-40B4-BE49-F238E27FC236}">
                <a16:creationId xmlns:a16="http://schemas.microsoft.com/office/drawing/2014/main" id="{04B58492-5D39-9D48-8D7D-697EAA0E90A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645" y="4673450"/>
            <a:ext cx="276973" cy="429207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6B8C742-5ADB-CB76-B5FE-2DD6AE05B1D3}"/>
              </a:ext>
            </a:extLst>
          </p:cNvPr>
          <p:cNvSpPr txBox="1"/>
          <p:nvPr/>
        </p:nvSpPr>
        <p:spPr>
          <a:xfrm>
            <a:off x="1703626" y="4664193"/>
            <a:ext cx="2328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>
                <a:latin typeface="Biome" panose="020B0503030204020804" pitchFamily="34" charset="0"/>
                <a:cs typeface="Biome" panose="020B0503030204020804" pitchFamily="34" charset="0"/>
              </a:rPr>
              <a:t>Ruissellement</a:t>
            </a:r>
          </a:p>
        </p:txBody>
      </p:sp>
    </p:spTree>
    <p:extLst>
      <p:ext uri="{BB962C8B-B14F-4D97-AF65-F5344CB8AC3E}">
        <p14:creationId xmlns:p14="http://schemas.microsoft.com/office/powerpoint/2010/main" val="3690974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B773E78-4241-9ED4-E088-C60AC048858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3" r="16543"/>
          <a:stretch/>
        </p:blipFill>
        <p:spPr>
          <a:xfrm>
            <a:off x="5303526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15B55-A95C-3CCA-FB1A-8F054A016AC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92183" y="442855"/>
            <a:ext cx="10115703" cy="484286"/>
          </a:xfrm>
        </p:spPr>
        <p:txBody>
          <a:bodyPr/>
          <a:lstStyle/>
          <a:p>
            <a:r>
              <a:rPr lang="fr-BE" sz="2800" dirty="0"/>
              <a:t>Objectifs partagés du secteur de l’eau </a:t>
            </a:r>
            <a:br>
              <a:rPr lang="fr-BE" sz="2800" dirty="0"/>
            </a:br>
            <a:r>
              <a:rPr lang="fr-BE" sz="2800" dirty="0"/>
              <a:t>(distribution &amp; assainissement)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F2CFAEF-A3B3-8C9A-F3AC-CA4640DE45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0585" y="2924945"/>
            <a:ext cx="2964462" cy="201953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2" algn="ctr"/>
            <a:endParaRPr lang="fr-BE" alt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109A876-9159-ECC3-C1CC-A30CC67841F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613312" y="3018701"/>
            <a:ext cx="2843701" cy="201953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endParaRPr lang="fr-BE" altLang="fr-FR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EB62921-B65E-FE21-B35D-1FBE1235B7C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163408" y="3018701"/>
            <a:ext cx="2727692" cy="201953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endParaRPr lang="fr-BE" alt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C52EF87-7B47-5580-295A-72B95310747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8132" y="2279701"/>
            <a:ext cx="738877" cy="100819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A7F2135-69D0-FF70-61C6-1CC82C65A6B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11" y="2344716"/>
            <a:ext cx="1062735" cy="943178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160E4A0B-C562-8F9D-C210-D020D9ED9B3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8798" y="3271418"/>
            <a:ext cx="38004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/>
            <a:r>
              <a:rPr lang="fr-BE" altLang="fr-FR" sz="2000" b="1" dirty="0">
                <a:latin typeface="Lato" panose="020F0502020204030203" pitchFamily="34" charset="0"/>
              </a:rPr>
              <a:t>Garantir</a:t>
            </a:r>
            <a:r>
              <a:rPr lang="fr-BE" altLang="fr-FR" sz="2000" dirty="0">
                <a:latin typeface="Lato" panose="020F0502020204030203" pitchFamily="34" charset="0"/>
              </a:rPr>
              <a:t> </a:t>
            </a:r>
          </a:p>
          <a:p>
            <a:pPr lvl="2" algn="ctr"/>
            <a:r>
              <a:rPr lang="fr-BE" altLang="fr-FR" sz="2000" dirty="0">
                <a:latin typeface="Lato" panose="020F0502020204030203" pitchFamily="34" charset="0"/>
              </a:rPr>
              <a:t>Le traitement et la sécurité d’approvisionnement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94B137E-9EE6-BC54-EAF5-E4BD2F744E0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112224" y="3167457"/>
            <a:ext cx="300376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endParaRPr lang="fr-BE" altLang="fr-FR" dirty="0">
              <a:latin typeface="Lato" panose="020F0502020204030203" pitchFamily="34" charset="0"/>
            </a:endParaRPr>
          </a:p>
          <a:p>
            <a:pPr lvl="2" algn="ctr"/>
            <a:r>
              <a:rPr lang="fr-BE" altLang="fr-FR" sz="2000" b="1" dirty="0">
                <a:latin typeface="Lato" panose="020F0502020204030203" pitchFamily="34" charset="0"/>
              </a:rPr>
              <a:t>Diminuer</a:t>
            </a:r>
            <a:r>
              <a:rPr lang="fr-BE" altLang="fr-FR" sz="2000" dirty="0">
                <a:latin typeface="Lato" panose="020F0502020204030203" pitchFamily="34" charset="0"/>
              </a:rPr>
              <a:t> l’impact environnemental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92D0A02-B520-267B-A76B-24D174048EC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727848" y="3425305"/>
            <a:ext cx="2843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/>
            <a:r>
              <a:rPr lang="fr-BE" altLang="fr-FR" sz="2000" b="1" dirty="0">
                <a:latin typeface="Lato" panose="020F0502020204030203" pitchFamily="34" charset="0"/>
              </a:rPr>
              <a:t>Maintenir</a:t>
            </a:r>
            <a:r>
              <a:rPr lang="fr-BE" altLang="fr-FR" sz="2000" dirty="0">
                <a:latin typeface="Lato" panose="020F0502020204030203" pitchFamily="34" charset="0"/>
              </a:rPr>
              <a:t> </a:t>
            </a:r>
          </a:p>
          <a:p>
            <a:pPr lvl="2" algn="ctr"/>
            <a:r>
              <a:rPr lang="fr-BE" altLang="fr-FR" sz="2000" dirty="0">
                <a:latin typeface="Lato" panose="020F0502020204030203" pitchFamily="34" charset="0"/>
              </a:rPr>
              <a:t>le prix de l’eau acceptable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E2AA561F-742C-9827-17CB-FDDE5C4B72C1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4" b="49565"/>
          <a:stretch/>
        </p:blipFill>
        <p:spPr>
          <a:xfrm rot="20541913">
            <a:off x="6174202" y="2443971"/>
            <a:ext cx="706103" cy="78557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41F79F1-647E-885B-5649-92B14A10724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6222985" y="3061952"/>
            <a:ext cx="74836" cy="2358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1AE85B-37C8-DB1B-FA3D-21FE074F399B}"/>
              </a:ext>
            </a:extLst>
          </p:cNvPr>
          <p:cNvSpPr txBox="1"/>
          <p:nvPr/>
        </p:nvSpPr>
        <p:spPr>
          <a:xfrm>
            <a:off x="-932462" y="1311587"/>
            <a:ext cx="6207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spc="4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" panose="020B0503030204020804" pitchFamily="34" charset="0"/>
                <a:cs typeface="Biome" panose="020B0503030204020804" pitchFamily="34" charset="0"/>
              </a:rPr>
              <a:t>Plan industriel</a:t>
            </a:r>
          </a:p>
        </p:txBody>
      </p:sp>
    </p:spTree>
    <p:extLst>
      <p:ext uri="{BB962C8B-B14F-4D97-AF65-F5344CB8AC3E}">
        <p14:creationId xmlns:p14="http://schemas.microsoft.com/office/powerpoint/2010/main" val="3263906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25">
            <a:extLst>
              <a:ext uri="{FF2B5EF4-FFF2-40B4-BE49-F238E27FC236}">
                <a16:creationId xmlns:a16="http://schemas.microsoft.com/office/drawing/2014/main" id="{0CA17900-A8FC-B606-1E73-17F4DA49ECF3}"/>
              </a:ext>
            </a:extLst>
          </p:cNvPr>
          <p:cNvSpPr txBox="1"/>
          <p:nvPr/>
        </p:nvSpPr>
        <p:spPr bwMode="auto">
          <a:xfrm>
            <a:off x="4955283" y="4461285"/>
            <a:ext cx="1796291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BE" dirty="0">
                <a:solidFill>
                  <a:srgbClr val="FF0000"/>
                </a:solidFill>
              </a:rPr>
              <a:t>Secteur de l’assainissement collectif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37CD22-5353-BA5F-76AB-4B131C28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/>
              <a:t>Enjeux</a:t>
            </a:r>
            <a:br>
              <a:rPr lang="fr-BE" sz="3600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44D123-87AB-F314-8C85-F6255CE9B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396" y="1124745"/>
            <a:ext cx="9964220" cy="4595832"/>
          </a:xfrm>
        </p:spPr>
        <p:txBody>
          <a:bodyPr/>
          <a:lstStyle/>
          <a:p>
            <a:r>
              <a:rPr lang="fr-BE" dirty="0"/>
              <a:t>Cycle de l’eau + activité industrielle = impact des installations</a:t>
            </a:r>
          </a:p>
          <a:p>
            <a:r>
              <a:rPr lang="fr-BE" b="1" dirty="0"/>
              <a:t>Impact sur les installations = impact sur l’environnement !</a:t>
            </a:r>
          </a:p>
        </p:txBody>
      </p:sp>
      <p:grpSp>
        <p:nvGrpSpPr>
          <p:cNvPr id="4" name="Groupe 4">
            <a:extLst>
              <a:ext uri="{FF2B5EF4-FFF2-40B4-BE49-F238E27FC236}">
                <a16:creationId xmlns:a16="http://schemas.microsoft.com/office/drawing/2014/main" id="{99276295-9C17-90D1-6679-96846172A526}"/>
              </a:ext>
            </a:extLst>
          </p:cNvPr>
          <p:cNvGrpSpPr>
            <a:grpSpLocks/>
          </p:cNvGrpSpPr>
          <p:nvPr/>
        </p:nvGrpSpPr>
        <p:grpSpPr bwMode="auto">
          <a:xfrm>
            <a:off x="1537106" y="2076450"/>
            <a:ext cx="8085427" cy="4781550"/>
            <a:chOff x="441410" y="908050"/>
            <a:chExt cx="8234278" cy="5616575"/>
          </a:xfrm>
        </p:grpSpPr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D430A9C0-2EF2-3528-A196-B43D07D6E62E}"/>
                </a:ext>
              </a:extLst>
            </p:cNvPr>
            <p:cNvSpPr txBox="1"/>
            <p:nvPr/>
          </p:nvSpPr>
          <p:spPr>
            <a:xfrm>
              <a:off x="971990" y="1413392"/>
              <a:ext cx="1296614" cy="39905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dirty="0"/>
                <a:t>Industries</a:t>
              </a:r>
            </a:p>
          </p:txBody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AF5CEEBA-A3CA-9FCC-46E9-FF5AE682CAC6}"/>
                </a:ext>
              </a:extLst>
            </p:cNvPr>
            <p:cNvSpPr txBox="1"/>
            <p:nvPr/>
          </p:nvSpPr>
          <p:spPr>
            <a:xfrm>
              <a:off x="684213" y="3429169"/>
              <a:ext cx="1872168" cy="43383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BE" dirty="0"/>
                <a:t>Agglomération 1</a:t>
              </a: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161E4FFD-23D4-AD4D-C3FB-7E06A10C84AD}"/>
                </a:ext>
              </a:extLst>
            </p:cNvPr>
            <p:cNvSpPr txBox="1"/>
            <p:nvPr/>
          </p:nvSpPr>
          <p:spPr>
            <a:xfrm>
              <a:off x="971990" y="2782106"/>
              <a:ext cx="1296614" cy="39905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dirty="0"/>
                <a:t>Industries</a:t>
              </a: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06D5A34B-D93B-1187-BF76-D9BF18E8992C}"/>
                </a:ext>
              </a:extLst>
            </p:cNvPr>
            <p:cNvSpPr txBox="1"/>
            <p:nvPr/>
          </p:nvSpPr>
          <p:spPr>
            <a:xfrm>
              <a:off x="2916912" y="1267943"/>
              <a:ext cx="1438886" cy="7085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 anchorCtr="1">
              <a:spAutoFit/>
            </a:bodyPr>
            <a:lstStyle/>
            <a:p>
              <a:pPr algn="ctr">
                <a:defRPr/>
              </a:pPr>
              <a:r>
                <a:rPr lang="fr-BE" dirty="0"/>
                <a:t>STEP Industrielle</a:t>
              </a:r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8EA48298-16D8-DCDA-C436-A799033DF226}"/>
                </a:ext>
              </a:extLst>
            </p:cNvPr>
            <p:cNvSpPr/>
            <p:nvPr/>
          </p:nvSpPr>
          <p:spPr>
            <a:xfrm>
              <a:off x="6659631" y="908050"/>
              <a:ext cx="1081590" cy="5616575"/>
            </a:xfrm>
            <a:custGeom>
              <a:avLst/>
              <a:gdLst>
                <a:gd name="connsiteX0" fmla="*/ 113146 w 962892"/>
                <a:gd name="connsiteY0" fmla="*/ 0 h 4772890"/>
                <a:gd name="connsiteX1" fmla="*/ 542637 w 962892"/>
                <a:gd name="connsiteY1" fmla="*/ 595745 h 4772890"/>
                <a:gd name="connsiteX2" fmla="*/ 237837 w 962892"/>
                <a:gd name="connsiteY2" fmla="*/ 1177636 h 4772890"/>
                <a:gd name="connsiteX3" fmla="*/ 556491 w 962892"/>
                <a:gd name="connsiteY3" fmla="*/ 1856509 h 4772890"/>
                <a:gd name="connsiteX4" fmla="*/ 404091 w 962892"/>
                <a:gd name="connsiteY4" fmla="*/ 2479963 h 4772890"/>
                <a:gd name="connsiteX5" fmla="*/ 43873 w 962892"/>
                <a:gd name="connsiteY5" fmla="*/ 2743200 h 4772890"/>
                <a:gd name="connsiteX6" fmla="*/ 667328 w 962892"/>
                <a:gd name="connsiteY6" fmla="*/ 3657600 h 4772890"/>
                <a:gd name="connsiteX7" fmla="*/ 182419 w 962892"/>
                <a:gd name="connsiteY7" fmla="*/ 3768436 h 4772890"/>
                <a:gd name="connsiteX8" fmla="*/ 833582 w 962892"/>
                <a:gd name="connsiteY8" fmla="*/ 4613563 h 4772890"/>
                <a:gd name="connsiteX9" fmla="*/ 944419 w 962892"/>
                <a:gd name="connsiteY9" fmla="*/ 4724400 h 4772890"/>
                <a:gd name="connsiteX10" fmla="*/ 944419 w 962892"/>
                <a:gd name="connsiteY10" fmla="*/ 4668982 h 4772890"/>
                <a:gd name="connsiteX11" fmla="*/ 958273 w 962892"/>
                <a:gd name="connsiteY11" fmla="*/ 4752109 h 477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62892" h="4772890">
                  <a:moveTo>
                    <a:pt x="113146" y="0"/>
                  </a:moveTo>
                  <a:cubicBezTo>
                    <a:pt x="317500" y="199736"/>
                    <a:pt x="521855" y="399472"/>
                    <a:pt x="542637" y="595745"/>
                  </a:cubicBezTo>
                  <a:cubicBezTo>
                    <a:pt x="563419" y="792018"/>
                    <a:pt x="235528" y="967509"/>
                    <a:pt x="237837" y="1177636"/>
                  </a:cubicBezTo>
                  <a:cubicBezTo>
                    <a:pt x="240146" y="1387763"/>
                    <a:pt x="528782" y="1639455"/>
                    <a:pt x="556491" y="1856509"/>
                  </a:cubicBezTo>
                  <a:cubicBezTo>
                    <a:pt x="584200" y="2073564"/>
                    <a:pt x="489527" y="2332181"/>
                    <a:pt x="404091" y="2479963"/>
                  </a:cubicBezTo>
                  <a:cubicBezTo>
                    <a:pt x="318655" y="2627745"/>
                    <a:pt x="0" y="2546927"/>
                    <a:pt x="43873" y="2743200"/>
                  </a:cubicBezTo>
                  <a:cubicBezTo>
                    <a:pt x="87746" y="2939473"/>
                    <a:pt x="644237" y="3486727"/>
                    <a:pt x="667328" y="3657600"/>
                  </a:cubicBezTo>
                  <a:cubicBezTo>
                    <a:pt x="690419" y="3828473"/>
                    <a:pt x="154710" y="3609109"/>
                    <a:pt x="182419" y="3768436"/>
                  </a:cubicBezTo>
                  <a:cubicBezTo>
                    <a:pt x="210128" y="3927763"/>
                    <a:pt x="706582" y="4454236"/>
                    <a:pt x="833582" y="4613563"/>
                  </a:cubicBezTo>
                  <a:cubicBezTo>
                    <a:pt x="960582" y="4772890"/>
                    <a:pt x="925946" y="4715164"/>
                    <a:pt x="944419" y="4724400"/>
                  </a:cubicBezTo>
                  <a:cubicBezTo>
                    <a:pt x="962892" y="4733636"/>
                    <a:pt x="942110" y="4664364"/>
                    <a:pt x="944419" y="4668982"/>
                  </a:cubicBezTo>
                  <a:cubicBezTo>
                    <a:pt x="946728" y="4673600"/>
                    <a:pt x="955964" y="4742873"/>
                    <a:pt x="958273" y="4752109"/>
                  </a:cubicBezTo>
                </a:path>
              </a:pathLst>
            </a:cu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10" name="Freeform 19">
              <a:extLst>
                <a:ext uri="{FF2B5EF4-FFF2-40B4-BE49-F238E27FC236}">
                  <a16:creationId xmlns:a16="http://schemas.microsoft.com/office/drawing/2014/main" id="{004B5F6F-842F-1D60-050F-E0C71A7B28A7}"/>
                </a:ext>
              </a:extLst>
            </p:cNvPr>
            <p:cNvSpPr/>
            <p:nvPr/>
          </p:nvSpPr>
          <p:spPr>
            <a:xfrm>
              <a:off x="7666851" y="908050"/>
              <a:ext cx="1008837" cy="5616575"/>
            </a:xfrm>
            <a:custGeom>
              <a:avLst/>
              <a:gdLst>
                <a:gd name="connsiteX0" fmla="*/ 113146 w 962892"/>
                <a:gd name="connsiteY0" fmla="*/ 0 h 4772890"/>
                <a:gd name="connsiteX1" fmla="*/ 542637 w 962892"/>
                <a:gd name="connsiteY1" fmla="*/ 595745 h 4772890"/>
                <a:gd name="connsiteX2" fmla="*/ 237837 w 962892"/>
                <a:gd name="connsiteY2" fmla="*/ 1177636 h 4772890"/>
                <a:gd name="connsiteX3" fmla="*/ 556491 w 962892"/>
                <a:gd name="connsiteY3" fmla="*/ 1856509 h 4772890"/>
                <a:gd name="connsiteX4" fmla="*/ 404091 w 962892"/>
                <a:gd name="connsiteY4" fmla="*/ 2479963 h 4772890"/>
                <a:gd name="connsiteX5" fmla="*/ 43873 w 962892"/>
                <a:gd name="connsiteY5" fmla="*/ 2743200 h 4772890"/>
                <a:gd name="connsiteX6" fmla="*/ 667328 w 962892"/>
                <a:gd name="connsiteY6" fmla="*/ 3657600 h 4772890"/>
                <a:gd name="connsiteX7" fmla="*/ 182419 w 962892"/>
                <a:gd name="connsiteY7" fmla="*/ 3768436 h 4772890"/>
                <a:gd name="connsiteX8" fmla="*/ 833582 w 962892"/>
                <a:gd name="connsiteY8" fmla="*/ 4613563 h 4772890"/>
                <a:gd name="connsiteX9" fmla="*/ 944419 w 962892"/>
                <a:gd name="connsiteY9" fmla="*/ 4724400 h 4772890"/>
                <a:gd name="connsiteX10" fmla="*/ 944419 w 962892"/>
                <a:gd name="connsiteY10" fmla="*/ 4668982 h 4772890"/>
                <a:gd name="connsiteX11" fmla="*/ 958273 w 962892"/>
                <a:gd name="connsiteY11" fmla="*/ 4752109 h 477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62892" h="4772890">
                  <a:moveTo>
                    <a:pt x="113146" y="0"/>
                  </a:moveTo>
                  <a:cubicBezTo>
                    <a:pt x="317500" y="199736"/>
                    <a:pt x="521855" y="399472"/>
                    <a:pt x="542637" y="595745"/>
                  </a:cubicBezTo>
                  <a:cubicBezTo>
                    <a:pt x="563419" y="792018"/>
                    <a:pt x="235528" y="967509"/>
                    <a:pt x="237837" y="1177636"/>
                  </a:cubicBezTo>
                  <a:cubicBezTo>
                    <a:pt x="240146" y="1387763"/>
                    <a:pt x="528782" y="1639455"/>
                    <a:pt x="556491" y="1856509"/>
                  </a:cubicBezTo>
                  <a:cubicBezTo>
                    <a:pt x="584200" y="2073564"/>
                    <a:pt x="489527" y="2332181"/>
                    <a:pt x="404091" y="2479963"/>
                  </a:cubicBezTo>
                  <a:cubicBezTo>
                    <a:pt x="318655" y="2627745"/>
                    <a:pt x="0" y="2546927"/>
                    <a:pt x="43873" y="2743200"/>
                  </a:cubicBezTo>
                  <a:cubicBezTo>
                    <a:pt x="87746" y="2939473"/>
                    <a:pt x="644237" y="3486727"/>
                    <a:pt x="667328" y="3657600"/>
                  </a:cubicBezTo>
                  <a:cubicBezTo>
                    <a:pt x="690419" y="3828473"/>
                    <a:pt x="154710" y="3609109"/>
                    <a:pt x="182419" y="3768436"/>
                  </a:cubicBezTo>
                  <a:cubicBezTo>
                    <a:pt x="210128" y="3927763"/>
                    <a:pt x="706582" y="4454236"/>
                    <a:pt x="833582" y="4613563"/>
                  </a:cubicBezTo>
                  <a:cubicBezTo>
                    <a:pt x="960582" y="4772890"/>
                    <a:pt x="925946" y="4715164"/>
                    <a:pt x="944419" y="4724400"/>
                  </a:cubicBezTo>
                  <a:cubicBezTo>
                    <a:pt x="962892" y="4733636"/>
                    <a:pt x="942110" y="4664364"/>
                    <a:pt x="944419" y="4668982"/>
                  </a:cubicBezTo>
                  <a:cubicBezTo>
                    <a:pt x="946728" y="4673600"/>
                    <a:pt x="955964" y="4742873"/>
                    <a:pt x="958273" y="4752109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cxnSp>
          <p:nvCxnSpPr>
            <p:cNvPr id="11" name="Straight Arrow Connector 21">
              <a:extLst>
                <a:ext uri="{FF2B5EF4-FFF2-40B4-BE49-F238E27FC236}">
                  <a16:creationId xmlns:a16="http://schemas.microsoft.com/office/drawing/2014/main" id="{B0D15315-0C95-F5FA-8E94-8D864F82C026}"/>
                </a:ext>
              </a:extLst>
            </p:cNvPr>
            <p:cNvCxnSpPr>
              <a:stCxn id="8" idx="3"/>
            </p:cNvCxnSpPr>
            <p:nvPr/>
          </p:nvCxnSpPr>
          <p:spPr>
            <a:xfrm>
              <a:off x="4355797" y="1622242"/>
              <a:ext cx="3239918" cy="7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22">
              <a:extLst>
                <a:ext uri="{FF2B5EF4-FFF2-40B4-BE49-F238E27FC236}">
                  <a16:creationId xmlns:a16="http://schemas.microsoft.com/office/drawing/2014/main" id="{F3A29C17-E398-9607-3B31-96E99EA679FC}"/>
                </a:ext>
              </a:extLst>
            </p:cNvPr>
            <p:cNvCxnSpPr>
              <a:endCxn id="8" idx="1"/>
            </p:cNvCxnSpPr>
            <p:nvPr/>
          </p:nvCxnSpPr>
          <p:spPr>
            <a:xfrm flipV="1">
              <a:off x="2268604" y="1622242"/>
              <a:ext cx="648307" cy="7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24">
              <a:extLst>
                <a:ext uri="{FF2B5EF4-FFF2-40B4-BE49-F238E27FC236}">
                  <a16:creationId xmlns:a16="http://schemas.microsoft.com/office/drawing/2014/main" id="{9986537A-94FC-4878-7306-8353B3174F85}"/>
                </a:ext>
              </a:extLst>
            </p:cNvPr>
            <p:cNvCxnSpPr/>
            <p:nvPr/>
          </p:nvCxnSpPr>
          <p:spPr>
            <a:xfrm flipV="1">
              <a:off x="441410" y="5794940"/>
              <a:ext cx="648307" cy="7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C88CB3C4-8ADF-218D-FD11-9A9B867790B3}"/>
                </a:ext>
              </a:extLst>
            </p:cNvPr>
            <p:cNvSpPr txBox="1"/>
            <p:nvPr/>
          </p:nvSpPr>
          <p:spPr>
            <a:xfrm>
              <a:off x="1183580" y="5591999"/>
              <a:ext cx="1503555" cy="40091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BE" dirty="0"/>
                <a:t>Eaux usées</a:t>
              </a:r>
            </a:p>
          </p:txBody>
        </p:sp>
        <p:cxnSp>
          <p:nvCxnSpPr>
            <p:cNvPr id="15" name="Straight Arrow Connector 26">
              <a:extLst>
                <a:ext uri="{FF2B5EF4-FFF2-40B4-BE49-F238E27FC236}">
                  <a16:creationId xmlns:a16="http://schemas.microsoft.com/office/drawing/2014/main" id="{42844B50-3699-CE3A-748C-CE024CEFF164}"/>
                </a:ext>
              </a:extLst>
            </p:cNvPr>
            <p:cNvCxnSpPr/>
            <p:nvPr/>
          </p:nvCxnSpPr>
          <p:spPr>
            <a:xfrm flipV="1">
              <a:off x="441410" y="6236925"/>
              <a:ext cx="648307" cy="372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27">
              <a:extLst>
                <a:ext uri="{FF2B5EF4-FFF2-40B4-BE49-F238E27FC236}">
                  <a16:creationId xmlns:a16="http://schemas.microsoft.com/office/drawing/2014/main" id="{AA78CD0E-B65C-D8BC-BB0E-D8D5EA5E9243}"/>
                </a:ext>
              </a:extLst>
            </p:cNvPr>
            <p:cNvSpPr txBox="1"/>
            <p:nvPr/>
          </p:nvSpPr>
          <p:spPr>
            <a:xfrm>
              <a:off x="1191124" y="6036547"/>
              <a:ext cx="4248755" cy="39905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BE" dirty="0"/>
                <a:t>Eaux de ruissellement</a:t>
              </a:r>
            </a:p>
          </p:txBody>
        </p:sp>
        <p:cxnSp>
          <p:nvCxnSpPr>
            <p:cNvPr id="17" name="Straight Arrow Connector 28">
              <a:extLst>
                <a:ext uri="{FF2B5EF4-FFF2-40B4-BE49-F238E27FC236}">
                  <a16:creationId xmlns:a16="http://schemas.microsoft.com/office/drawing/2014/main" id="{5C017512-C2AF-0A93-CBE7-769F3795F461}"/>
                </a:ext>
              </a:extLst>
            </p:cNvPr>
            <p:cNvCxnSpPr/>
            <p:nvPr/>
          </p:nvCxnSpPr>
          <p:spPr>
            <a:xfrm flipV="1">
              <a:off x="1908075" y="1197083"/>
              <a:ext cx="5616505" cy="55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32">
              <a:extLst>
                <a:ext uri="{FF2B5EF4-FFF2-40B4-BE49-F238E27FC236}">
                  <a16:creationId xmlns:a16="http://schemas.microsoft.com/office/drawing/2014/main" id="{2441C724-296E-8E4D-948F-D9E503418819}"/>
                </a:ext>
              </a:extLst>
            </p:cNvPr>
            <p:cNvCxnSpPr/>
            <p:nvPr/>
          </p:nvCxnSpPr>
          <p:spPr>
            <a:xfrm rot="5400000" flipH="1" flipV="1">
              <a:off x="1799920" y="1305237"/>
              <a:ext cx="21630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34">
              <a:extLst>
                <a:ext uri="{FF2B5EF4-FFF2-40B4-BE49-F238E27FC236}">
                  <a16:creationId xmlns:a16="http://schemas.microsoft.com/office/drawing/2014/main" id="{A0AE9D5F-FC31-0198-7D3C-33154E6885C0}"/>
                </a:ext>
              </a:extLst>
            </p:cNvPr>
            <p:cNvSpPr txBox="1"/>
            <p:nvPr/>
          </p:nvSpPr>
          <p:spPr>
            <a:xfrm>
              <a:off x="971990" y="2133179"/>
              <a:ext cx="2879389" cy="40091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dirty="0"/>
                <a:t>Agriculture, routes, etc.</a:t>
              </a:r>
            </a:p>
          </p:txBody>
        </p:sp>
        <p:cxnSp>
          <p:nvCxnSpPr>
            <p:cNvPr id="20" name="Straight Arrow Connector 35">
              <a:extLst>
                <a:ext uri="{FF2B5EF4-FFF2-40B4-BE49-F238E27FC236}">
                  <a16:creationId xmlns:a16="http://schemas.microsoft.com/office/drawing/2014/main" id="{3057BF51-664E-9914-F54C-CF7D55184021}"/>
                </a:ext>
              </a:extLst>
            </p:cNvPr>
            <p:cNvCxnSpPr>
              <a:stCxn id="19" idx="3"/>
            </p:cNvCxnSpPr>
            <p:nvPr/>
          </p:nvCxnSpPr>
          <p:spPr>
            <a:xfrm>
              <a:off x="3851379" y="2332706"/>
              <a:ext cx="3600447" cy="16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38">
              <a:extLst>
                <a:ext uri="{FF2B5EF4-FFF2-40B4-BE49-F238E27FC236}">
                  <a16:creationId xmlns:a16="http://schemas.microsoft.com/office/drawing/2014/main" id="{BFF3D3D4-7BAD-421C-1786-63B1F0D3261F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2556381" y="3646084"/>
              <a:ext cx="4824309" cy="12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47">
              <a:extLst>
                <a:ext uri="{FF2B5EF4-FFF2-40B4-BE49-F238E27FC236}">
                  <a16:creationId xmlns:a16="http://schemas.microsoft.com/office/drawing/2014/main" id="{5C1614F0-EBB6-F712-20E3-6422BC565E8D}"/>
                </a:ext>
              </a:extLst>
            </p:cNvPr>
            <p:cNvCxnSpPr>
              <a:stCxn id="7" idx="3"/>
            </p:cNvCxnSpPr>
            <p:nvPr/>
          </p:nvCxnSpPr>
          <p:spPr>
            <a:xfrm>
              <a:off x="2268604" y="2981633"/>
              <a:ext cx="648307" cy="1491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53">
              <a:extLst>
                <a:ext uri="{FF2B5EF4-FFF2-40B4-BE49-F238E27FC236}">
                  <a16:creationId xmlns:a16="http://schemas.microsoft.com/office/drawing/2014/main" id="{2E747BD7-B19C-BAD8-FF0F-E570ED48E7C1}"/>
                </a:ext>
              </a:extLst>
            </p:cNvPr>
            <p:cNvCxnSpPr/>
            <p:nvPr/>
          </p:nvCxnSpPr>
          <p:spPr>
            <a:xfrm rot="5400000">
              <a:off x="2592448" y="3321014"/>
              <a:ext cx="64892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55">
              <a:extLst>
                <a:ext uri="{FF2B5EF4-FFF2-40B4-BE49-F238E27FC236}">
                  <a16:creationId xmlns:a16="http://schemas.microsoft.com/office/drawing/2014/main" id="{80C8A0B2-4DE4-5B8B-DD9A-CD53164F698A}"/>
                </a:ext>
              </a:extLst>
            </p:cNvPr>
            <p:cNvSpPr txBox="1"/>
            <p:nvPr/>
          </p:nvSpPr>
          <p:spPr>
            <a:xfrm>
              <a:off x="6085694" y="5661253"/>
              <a:ext cx="934467" cy="39905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dirty="0"/>
                <a:t>STEP</a:t>
              </a:r>
            </a:p>
          </p:txBody>
        </p:sp>
        <p:sp>
          <p:nvSpPr>
            <p:cNvPr id="25" name="TextBox 57">
              <a:extLst>
                <a:ext uri="{FF2B5EF4-FFF2-40B4-BE49-F238E27FC236}">
                  <a16:creationId xmlns:a16="http://schemas.microsoft.com/office/drawing/2014/main" id="{8794FFDE-62FE-6161-6722-5D9E9965496A}"/>
                </a:ext>
              </a:extLst>
            </p:cNvPr>
            <p:cNvSpPr txBox="1"/>
            <p:nvPr/>
          </p:nvSpPr>
          <p:spPr>
            <a:xfrm>
              <a:off x="684213" y="4221679"/>
              <a:ext cx="1872168" cy="43383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BE" dirty="0"/>
                <a:t>Agglomération 2</a:t>
              </a:r>
            </a:p>
          </p:txBody>
        </p:sp>
        <p:cxnSp>
          <p:nvCxnSpPr>
            <p:cNvPr id="26" name="Straight Arrow Connector 58">
              <a:extLst>
                <a:ext uri="{FF2B5EF4-FFF2-40B4-BE49-F238E27FC236}">
                  <a16:creationId xmlns:a16="http://schemas.microsoft.com/office/drawing/2014/main" id="{F5701CB2-7D43-036D-80DE-698EC3F43212}"/>
                </a:ext>
              </a:extLst>
            </p:cNvPr>
            <p:cNvCxnSpPr/>
            <p:nvPr/>
          </p:nvCxnSpPr>
          <p:spPr>
            <a:xfrm>
              <a:off x="2556381" y="4437988"/>
              <a:ext cx="4824309" cy="167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59">
              <a:extLst>
                <a:ext uri="{FF2B5EF4-FFF2-40B4-BE49-F238E27FC236}">
                  <a16:creationId xmlns:a16="http://schemas.microsoft.com/office/drawing/2014/main" id="{2D8A7A57-20A1-B2D5-FE35-5908824EFFAB}"/>
                </a:ext>
              </a:extLst>
            </p:cNvPr>
            <p:cNvCxnSpPr/>
            <p:nvPr/>
          </p:nvCxnSpPr>
          <p:spPr>
            <a:xfrm rot="5400000" flipH="1" flipV="1">
              <a:off x="1871056" y="3968076"/>
              <a:ext cx="21630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64">
              <a:extLst>
                <a:ext uri="{FF2B5EF4-FFF2-40B4-BE49-F238E27FC236}">
                  <a16:creationId xmlns:a16="http://schemas.microsoft.com/office/drawing/2014/main" id="{D8A6055C-043D-098C-0C40-D7389FC8DF1B}"/>
                </a:ext>
              </a:extLst>
            </p:cNvPr>
            <p:cNvCxnSpPr/>
            <p:nvPr/>
          </p:nvCxnSpPr>
          <p:spPr>
            <a:xfrm rot="5400000">
              <a:off x="3023761" y="3105638"/>
              <a:ext cx="107968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9">
              <a:extLst>
                <a:ext uri="{FF2B5EF4-FFF2-40B4-BE49-F238E27FC236}">
                  <a16:creationId xmlns:a16="http://schemas.microsoft.com/office/drawing/2014/main" id="{36F6D1BE-5A55-CE21-29FF-411B106DF914}"/>
                </a:ext>
              </a:extLst>
            </p:cNvPr>
            <p:cNvCxnSpPr/>
            <p:nvPr/>
          </p:nvCxnSpPr>
          <p:spPr>
            <a:xfrm>
              <a:off x="1979211" y="4076230"/>
              <a:ext cx="158439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70">
              <a:extLst>
                <a:ext uri="{FF2B5EF4-FFF2-40B4-BE49-F238E27FC236}">
                  <a16:creationId xmlns:a16="http://schemas.microsoft.com/office/drawing/2014/main" id="{A691B9B3-A6EA-7BEE-1073-F82E43813A94}"/>
                </a:ext>
              </a:extLst>
            </p:cNvPr>
            <p:cNvSpPr txBox="1"/>
            <p:nvPr/>
          </p:nvSpPr>
          <p:spPr>
            <a:xfrm>
              <a:off x="4066403" y="2565797"/>
              <a:ext cx="1432419" cy="39905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dirty="0"/>
                <a:t>Individu 1</a:t>
              </a:r>
            </a:p>
          </p:txBody>
        </p:sp>
        <p:cxnSp>
          <p:nvCxnSpPr>
            <p:cNvPr id="31" name="Straight Arrow Connector 73">
              <a:extLst>
                <a:ext uri="{FF2B5EF4-FFF2-40B4-BE49-F238E27FC236}">
                  <a16:creationId xmlns:a16="http://schemas.microsoft.com/office/drawing/2014/main" id="{F2C75E4F-F889-C3C2-275D-E308F5C37A52}"/>
                </a:ext>
              </a:extLst>
            </p:cNvPr>
            <p:cNvCxnSpPr>
              <a:endCxn id="32" idx="1"/>
            </p:cNvCxnSpPr>
            <p:nvPr/>
          </p:nvCxnSpPr>
          <p:spPr>
            <a:xfrm flipV="1">
              <a:off x="5508522" y="2765324"/>
              <a:ext cx="431666" cy="16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74">
              <a:extLst>
                <a:ext uri="{FF2B5EF4-FFF2-40B4-BE49-F238E27FC236}">
                  <a16:creationId xmlns:a16="http://schemas.microsoft.com/office/drawing/2014/main" id="{28A112CD-D48F-7D71-B3F8-758CCCE6106E}"/>
                </a:ext>
              </a:extLst>
            </p:cNvPr>
            <p:cNvSpPr txBox="1"/>
            <p:nvPr/>
          </p:nvSpPr>
          <p:spPr>
            <a:xfrm>
              <a:off x="5940188" y="2565797"/>
              <a:ext cx="934467" cy="39905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dirty="0"/>
                <a:t>STEP</a:t>
              </a:r>
            </a:p>
          </p:txBody>
        </p:sp>
        <p:cxnSp>
          <p:nvCxnSpPr>
            <p:cNvPr id="33" name="Straight Arrow Connector 77">
              <a:extLst>
                <a:ext uri="{FF2B5EF4-FFF2-40B4-BE49-F238E27FC236}">
                  <a16:creationId xmlns:a16="http://schemas.microsoft.com/office/drawing/2014/main" id="{F1C7DF69-F191-E22F-08B5-17B6E9142FA8}"/>
                </a:ext>
              </a:extLst>
            </p:cNvPr>
            <p:cNvCxnSpPr/>
            <p:nvPr/>
          </p:nvCxnSpPr>
          <p:spPr>
            <a:xfrm flipV="1">
              <a:off x="6874656" y="2782106"/>
              <a:ext cx="506035" cy="149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80">
              <a:extLst>
                <a:ext uri="{FF2B5EF4-FFF2-40B4-BE49-F238E27FC236}">
                  <a16:creationId xmlns:a16="http://schemas.microsoft.com/office/drawing/2014/main" id="{0EDDC390-ACF2-6EF0-B063-19BBED9AD8CB}"/>
                </a:ext>
              </a:extLst>
            </p:cNvPr>
            <p:cNvCxnSpPr/>
            <p:nvPr/>
          </p:nvCxnSpPr>
          <p:spPr>
            <a:xfrm rot="5400000" flipH="1" flipV="1">
              <a:off x="3349034" y="3860045"/>
              <a:ext cx="430753" cy="16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83">
              <a:extLst>
                <a:ext uri="{FF2B5EF4-FFF2-40B4-BE49-F238E27FC236}">
                  <a16:creationId xmlns:a16="http://schemas.microsoft.com/office/drawing/2014/main" id="{7B483715-BD9D-C295-FADE-3C629F2AFB23}"/>
                </a:ext>
              </a:extLst>
            </p:cNvPr>
            <p:cNvCxnSpPr/>
            <p:nvPr/>
          </p:nvCxnSpPr>
          <p:spPr>
            <a:xfrm rot="5400000" flipH="1" flipV="1">
              <a:off x="1942192" y="4760588"/>
              <a:ext cx="21630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84">
              <a:extLst>
                <a:ext uri="{FF2B5EF4-FFF2-40B4-BE49-F238E27FC236}">
                  <a16:creationId xmlns:a16="http://schemas.microsoft.com/office/drawing/2014/main" id="{2238A129-F139-6457-EB74-725724E860AD}"/>
                </a:ext>
              </a:extLst>
            </p:cNvPr>
            <p:cNvCxnSpPr/>
            <p:nvPr/>
          </p:nvCxnSpPr>
          <p:spPr>
            <a:xfrm>
              <a:off x="2050347" y="4868742"/>
              <a:ext cx="151325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85">
              <a:extLst>
                <a:ext uri="{FF2B5EF4-FFF2-40B4-BE49-F238E27FC236}">
                  <a16:creationId xmlns:a16="http://schemas.microsoft.com/office/drawing/2014/main" id="{6568CEBE-70D7-BD68-8F1B-7FD00113F263}"/>
                </a:ext>
              </a:extLst>
            </p:cNvPr>
            <p:cNvCxnSpPr/>
            <p:nvPr/>
          </p:nvCxnSpPr>
          <p:spPr>
            <a:xfrm rot="5400000" flipH="1" flipV="1">
              <a:off x="3349033" y="4652557"/>
              <a:ext cx="430754" cy="16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86">
              <a:extLst>
                <a:ext uri="{FF2B5EF4-FFF2-40B4-BE49-F238E27FC236}">
                  <a16:creationId xmlns:a16="http://schemas.microsoft.com/office/drawing/2014/main" id="{1F32FDE6-FFC1-9669-217E-68C927A56C7B}"/>
                </a:ext>
              </a:extLst>
            </p:cNvPr>
            <p:cNvCxnSpPr/>
            <p:nvPr/>
          </p:nvCxnSpPr>
          <p:spPr>
            <a:xfrm rot="5400000">
              <a:off x="3317333" y="5044151"/>
              <a:ext cx="494154" cy="16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92">
              <a:extLst>
                <a:ext uri="{FF2B5EF4-FFF2-40B4-BE49-F238E27FC236}">
                  <a16:creationId xmlns:a16="http://schemas.microsoft.com/office/drawing/2014/main" id="{70FABA06-3E57-19D4-A760-2520E994D91B}"/>
                </a:ext>
              </a:extLst>
            </p:cNvPr>
            <p:cNvCxnSpPr/>
            <p:nvPr/>
          </p:nvCxnSpPr>
          <p:spPr>
            <a:xfrm>
              <a:off x="3203071" y="5014191"/>
              <a:ext cx="721060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119">
              <a:extLst>
                <a:ext uri="{FF2B5EF4-FFF2-40B4-BE49-F238E27FC236}">
                  <a16:creationId xmlns:a16="http://schemas.microsoft.com/office/drawing/2014/main" id="{05852753-CC1F-8774-3C10-EB7BF07F635F}"/>
                </a:ext>
              </a:extLst>
            </p:cNvPr>
            <p:cNvCxnSpPr/>
            <p:nvPr/>
          </p:nvCxnSpPr>
          <p:spPr>
            <a:xfrm rot="5400000">
              <a:off x="5832014" y="5121413"/>
              <a:ext cx="107968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122">
              <a:extLst>
                <a:ext uri="{FF2B5EF4-FFF2-40B4-BE49-F238E27FC236}">
                  <a16:creationId xmlns:a16="http://schemas.microsoft.com/office/drawing/2014/main" id="{67CBEB1D-7F58-C39E-3A5A-5615845C6F2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120114" y="4040801"/>
              <a:ext cx="503478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123">
              <a:extLst>
                <a:ext uri="{FF2B5EF4-FFF2-40B4-BE49-F238E27FC236}">
                  <a16:creationId xmlns:a16="http://schemas.microsoft.com/office/drawing/2014/main" id="{4D8FD56E-BB94-2EDC-B038-35480C173812}"/>
                </a:ext>
              </a:extLst>
            </p:cNvPr>
            <p:cNvCxnSpPr/>
            <p:nvPr/>
          </p:nvCxnSpPr>
          <p:spPr>
            <a:xfrm>
              <a:off x="7020161" y="5877562"/>
              <a:ext cx="431665" cy="18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128">
              <a:extLst>
                <a:ext uri="{FF2B5EF4-FFF2-40B4-BE49-F238E27FC236}">
                  <a16:creationId xmlns:a16="http://schemas.microsoft.com/office/drawing/2014/main" id="{8A3B130B-2073-5714-6CFD-AB57AF892106}"/>
                </a:ext>
              </a:extLst>
            </p:cNvPr>
            <p:cNvCxnSpPr/>
            <p:nvPr/>
          </p:nvCxnSpPr>
          <p:spPr>
            <a:xfrm>
              <a:off x="6517359" y="5301360"/>
              <a:ext cx="93446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8" name="TextBox 8">
            <a:extLst>
              <a:ext uri="{FF2B5EF4-FFF2-40B4-BE49-F238E27FC236}">
                <a16:creationId xmlns:a16="http://schemas.microsoft.com/office/drawing/2014/main" id="{10611F89-70F4-B237-FC4E-11008696F732}"/>
              </a:ext>
            </a:extLst>
          </p:cNvPr>
          <p:cNvSpPr txBox="1"/>
          <p:nvPr/>
        </p:nvSpPr>
        <p:spPr bwMode="auto">
          <a:xfrm>
            <a:off x="7094303" y="4215423"/>
            <a:ext cx="64514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BE" dirty="0"/>
              <a:t>DO</a:t>
            </a:r>
          </a:p>
        </p:txBody>
      </p:sp>
      <p:sp>
        <p:nvSpPr>
          <p:cNvPr id="50" name="TextBox 8">
            <a:extLst>
              <a:ext uri="{FF2B5EF4-FFF2-40B4-BE49-F238E27FC236}">
                <a16:creationId xmlns:a16="http://schemas.microsoft.com/office/drawing/2014/main" id="{F563590E-EED2-CED1-39B8-5936F1B47A0D}"/>
              </a:ext>
            </a:extLst>
          </p:cNvPr>
          <p:cNvSpPr txBox="1"/>
          <p:nvPr/>
        </p:nvSpPr>
        <p:spPr bwMode="auto">
          <a:xfrm>
            <a:off x="7079358" y="4881047"/>
            <a:ext cx="64514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BE" dirty="0"/>
              <a:t>DO</a:t>
            </a:r>
          </a:p>
        </p:txBody>
      </p:sp>
      <p:sp>
        <p:nvSpPr>
          <p:cNvPr id="51" name="TextBox 8">
            <a:extLst>
              <a:ext uri="{FF2B5EF4-FFF2-40B4-BE49-F238E27FC236}">
                <a16:creationId xmlns:a16="http://schemas.microsoft.com/office/drawing/2014/main" id="{74023547-4F27-EB09-3FC2-4A5DE8F08B26}"/>
              </a:ext>
            </a:extLst>
          </p:cNvPr>
          <p:cNvSpPr txBox="1"/>
          <p:nvPr/>
        </p:nvSpPr>
        <p:spPr bwMode="auto">
          <a:xfrm>
            <a:off x="7095474" y="5583392"/>
            <a:ext cx="64514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BE" dirty="0"/>
              <a:t>DO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827F02D-B199-BA31-8D68-B76D1F8296CB}"/>
              </a:ext>
            </a:extLst>
          </p:cNvPr>
          <p:cNvSpPr/>
          <p:nvPr/>
        </p:nvSpPr>
        <p:spPr>
          <a:xfrm>
            <a:off x="3742235" y="4260309"/>
            <a:ext cx="3069494" cy="1144987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8CCDBDD-4C5B-78EA-7D83-FB8CCD94FFF2}"/>
              </a:ext>
            </a:extLst>
          </p:cNvPr>
          <p:cNvSpPr/>
          <p:nvPr/>
        </p:nvSpPr>
        <p:spPr>
          <a:xfrm>
            <a:off x="6814830" y="4053321"/>
            <a:ext cx="1795879" cy="243938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86210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F48851E-C955-47CB-30C4-C54D1B120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649" y="93848"/>
            <a:ext cx="4205565" cy="6764152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0A49D42E-D657-7D6E-4E35-8EC310044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6" y="410365"/>
            <a:ext cx="10076980" cy="642372"/>
          </a:xfrm>
        </p:spPr>
        <p:txBody>
          <a:bodyPr/>
          <a:lstStyle/>
          <a:p>
            <a:r>
              <a:rPr lang="fr-BE" dirty="0"/>
              <a:t>Impact du changement climatique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E1AA5E95-78AD-C5CD-9CB1-67C53D3F229D}"/>
              </a:ext>
            </a:extLst>
          </p:cNvPr>
          <p:cNvSpPr txBox="1">
            <a:spLocks/>
          </p:cNvSpPr>
          <p:nvPr/>
        </p:nvSpPr>
        <p:spPr>
          <a:xfrm>
            <a:off x="1676397" y="1268760"/>
            <a:ext cx="6003779" cy="5178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fr-FR" sz="2800" b="0" i="0" u="none" strike="noStrike" kern="1200" cap="none" spc="0" baseline="0">
                <a:solidFill>
                  <a:srgbClr val="4B576E"/>
                </a:solidFill>
                <a:uFillTx/>
                <a:latin typeface="Lato" pitchFamily="34"/>
                <a:ea typeface="+mn-ea"/>
                <a:cs typeface="+mn-cs"/>
              </a:defRPr>
            </a:lvl1pPr>
            <a:lvl2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fr-FR" sz="2400" b="0" i="0" u="none" strike="noStrike" kern="1200" cap="none" spc="0" baseline="0">
                <a:solidFill>
                  <a:srgbClr val="4B576E"/>
                </a:solidFill>
                <a:uFillTx/>
                <a:latin typeface="Lato" pitchFamily="34"/>
                <a:ea typeface="+mn-ea"/>
                <a:cs typeface="+mn-cs"/>
              </a:defRPr>
            </a:lvl2pPr>
            <a:lvl3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fr-FR" sz="2000" b="0" i="0" u="none" strike="noStrike" kern="1200" cap="none" spc="0" baseline="0">
                <a:solidFill>
                  <a:srgbClr val="4B576E"/>
                </a:solidFill>
                <a:uFillTx/>
                <a:latin typeface="Lato" pitchFamily="34"/>
                <a:ea typeface="+mn-ea"/>
                <a:cs typeface="+mn-cs"/>
              </a:defRPr>
            </a:lvl3pPr>
            <a:lvl4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fr-FR" sz="1800" b="0" i="0" u="none" strike="noStrike" kern="1200" cap="none" spc="0" baseline="0">
                <a:solidFill>
                  <a:srgbClr val="4B576E"/>
                </a:solidFill>
                <a:uFillTx/>
                <a:latin typeface="Lato" pitchFamily="3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/>
              <a:buNone/>
            </a:pPr>
            <a:r>
              <a:rPr lang="fr-BE" dirty="0"/>
              <a:t>Base = étude des risques et vulnérabilités climatiques (ERVC) du secteur de l’eau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BE" sz="2400" dirty="0"/>
              <a:t>Réalisée en 2020-21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BE" sz="2400" dirty="0"/>
              <a:t>Distribution – assainissement – démergement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BE" sz="2400" dirty="0"/>
              <a:t>Méthodologie promue par la BEI </a:t>
            </a:r>
            <a:br>
              <a:rPr lang="fr-BE" sz="2400" dirty="0"/>
            </a:br>
            <a:r>
              <a:rPr lang="fr-BE" sz="2400" dirty="0"/>
              <a:t>(guidance JASPERS)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BE" sz="2400" dirty="0"/>
              <a:t>Focalisée sur une sélection d’ouvrages représentatifs, dont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BE" sz="2000" dirty="0"/>
              <a:t>5 STEP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BE" sz="2000" dirty="0"/>
              <a:t>1 réseau de collecte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BE" sz="2000" dirty="0"/>
              <a:t>1 bassin d’orage)</a:t>
            </a:r>
          </a:p>
          <a:p>
            <a:pPr marL="0" indent="0">
              <a:buFont typeface="Arial" pitchFamily="34"/>
              <a:buNone/>
            </a:pPr>
            <a:endParaRPr lang="fr-BE" dirty="0"/>
          </a:p>
        </p:txBody>
      </p:sp>
      <p:pic>
        <p:nvPicPr>
          <p:cNvPr id="4" name="Image 7" descr="Une image contenant alimentation, signe, assiette&#10;&#10;Description générée automatiquement">
            <a:extLst>
              <a:ext uri="{FF2B5EF4-FFF2-40B4-BE49-F238E27FC236}">
                <a16:creationId xmlns:a16="http://schemas.microsoft.com/office/drawing/2014/main" id="{77AE6AF5-88F7-831C-0663-57D25F2EB6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4658" y="5793053"/>
            <a:ext cx="879305" cy="85630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58296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F48851E-C955-47CB-30C4-C54D1B120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649" y="93848"/>
            <a:ext cx="4205565" cy="6764152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0A49D42E-D657-7D6E-4E35-8EC310044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6" y="410365"/>
            <a:ext cx="10076980" cy="642372"/>
          </a:xfrm>
        </p:spPr>
        <p:txBody>
          <a:bodyPr/>
          <a:lstStyle/>
          <a:p>
            <a:r>
              <a:rPr lang="fr-BE" dirty="0"/>
              <a:t>Impact du changement climatique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E1AA5E95-78AD-C5CD-9CB1-67C53D3F229D}"/>
              </a:ext>
            </a:extLst>
          </p:cNvPr>
          <p:cNvSpPr txBox="1">
            <a:spLocks/>
          </p:cNvSpPr>
          <p:nvPr/>
        </p:nvSpPr>
        <p:spPr>
          <a:xfrm>
            <a:off x="1676397" y="1268760"/>
            <a:ext cx="6651851" cy="5178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fr-FR" sz="2800" b="0" i="0" u="none" strike="noStrike" kern="1200" cap="none" spc="0" baseline="0">
                <a:solidFill>
                  <a:srgbClr val="4B576E"/>
                </a:solidFill>
                <a:uFillTx/>
                <a:latin typeface="Lato" pitchFamily="34"/>
                <a:ea typeface="+mn-ea"/>
                <a:cs typeface="+mn-cs"/>
              </a:defRPr>
            </a:lvl1pPr>
            <a:lvl2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fr-FR" sz="2400" b="0" i="0" u="none" strike="noStrike" kern="1200" cap="none" spc="0" baseline="0">
                <a:solidFill>
                  <a:srgbClr val="4B576E"/>
                </a:solidFill>
                <a:uFillTx/>
                <a:latin typeface="Lato" pitchFamily="34"/>
                <a:ea typeface="+mn-ea"/>
                <a:cs typeface="+mn-cs"/>
              </a:defRPr>
            </a:lvl2pPr>
            <a:lvl3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fr-FR" sz="2000" b="0" i="0" u="none" strike="noStrike" kern="1200" cap="none" spc="0" baseline="0">
                <a:solidFill>
                  <a:srgbClr val="4B576E"/>
                </a:solidFill>
                <a:uFillTx/>
                <a:latin typeface="Lato" pitchFamily="34"/>
                <a:ea typeface="+mn-ea"/>
                <a:cs typeface="+mn-cs"/>
              </a:defRPr>
            </a:lvl3pPr>
            <a:lvl4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fr-FR" sz="1800" b="0" i="0" u="none" strike="noStrike" kern="1200" cap="none" spc="0" baseline="0">
                <a:solidFill>
                  <a:srgbClr val="4B576E"/>
                </a:solidFill>
                <a:uFillTx/>
                <a:latin typeface="Lato" pitchFamily="3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/>
              <a:buNone/>
            </a:pPr>
            <a:r>
              <a:rPr lang="fr-BE" dirty="0"/>
              <a:t>Base = ERVC du secteur de l’eau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BE" sz="2400" dirty="0"/>
              <a:t>Résultats 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BE" sz="2000" dirty="0"/>
              <a:t>Identification risques significatifs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BE" sz="2000" dirty="0"/>
              <a:t>Moyens d’adaptation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BE" sz="2400" dirty="0"/>
              <a:t>Pour plus de détails : voir revue </a:t>
            </a:r>
            <a:r>
              <a:rPr lang="fr-BE" sz="2400" i="1" dirty="0"/>
              <a:t>TSM n°3 (2022)</a:t>
            </a:r>
          </a:p>
          <a:p>
            <a:pPr marL="0" indent="0">
              <a:buFont typeface="Arial" pitchFamily="34"/>
              <a:buNone/>
            </a:pPr>
            <a:endParaRPr lang="fr-BE" dirty="0"/>
          </a:p>
        </p:txBody>
      </p:sp>
      <p:pic>
        <p:nvPicPr>
          <p:cNvPr id="4" name="Image 7" descr="Une image contenant alimentation, signe, assiette&#10;&#10;Description générée automatiquement">
            <a:extLst>
              <a:ext uri="{FF2B5EF4-FFF2-40B4-BE49-F238E27FC236}">
                <a16:creationId xmlns:a16="http://schemas.microsoft.com/office/drawing/2014/main" id="{77AE6AF5-88F7-831C-0663-57D25F2EB6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4658" y="5793053"/>
            <a:ext cx="879305" cy="8563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6EAFB4-F76C-C93A-0FD8-6FC478820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322" y="3858197"/>
            <a:ext cx="6096000" cy="56877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D40FEB3-8EA6-4AFE-7718-A5A634AAB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479" y="4472129"/>
            <a:ext cx="5867661" cy="32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22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7CD22-5353-BA5F-76AB-4B131C28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/>
              <a:t>Impact du changement climatique sur les sites</a:t>
            </a:r>
            <a:br>
              <a:rPr lang="fr-BE" sz="3600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44D123-87AB-F314-8C85-F6255CE9B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396" y="1124745"/>
            <a:ext cx="9964220" cy="4595832"/>
          </a:xfrm>
        </p:spPr>
        <p:txBody>
          <a:bodyPr/>
          <a:lstStyle/>
          <a:p>
            <a:pPr marL="0" indent="0">
              <a:buNone/>
            </a:pPr>
            <a:r>
              <a:rPr lang="fr-BE" b="1" dirty="0"/>
              <a:t>Aléas significatifs </a:t>
            </a:r>
            <a:r>
              <a:rPr lang="fr-BE" dirty="0"/>
              <a:t>(risques élevés, situation future)</a:t>
            </a:r>
          </a:p>
          <a:p>
            <a:r>
              <a:rPr lang="fr-BE" dirty="0"/>
              <a:t>Actifs (= infrastructures physiques)</a:t>
            </a:r>
          </a:p>
          <a:p>
            <a:pPr lvl="1"/>
            <a:r>
              <a:rPr lang="fr-BE" dirty="0">
                <a:solidFill>
                  <a:srgbClr val="FF0000"/>
                </a:solidFill>
              </a:rPr>
              <a:t>Inondations*</a:t>
            </a:r>
            <a:r>
              <a:rPr lang="fr-BE" dirty="0"/>
              <a:t> (réseaux amont, bassins d’orage</a:t>
            </a:r>
            <a:br>
              <a:rPr lang="fr-BE" dirty="0"/>
            </a:br>
            <a:r>
              <a:rPr lang="fr-BE" dirty="0"/>
              <a:t> et STEP)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BE" dirty="0"/>
              <a:t>Dégâts matériels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BE" dirty="0"/>
              <a:t>Arrêt de fonctionnement </a:t>
            </a:r>
          </a:p>
          <a:p>
            <a:endParaRPr lang="fr-BE" sz="1800" dirty="0"/>
          </a:p>
          <a:p>
            <a:endParaRPr lang="fr-BE" sz="1800" dirty="0"/>
          </a:p>
          <a:p>
            <a:endParaRPr lang="fr-BE" sz="1800" dirty="0"/>
          </a:p>
          <a:p>
            <a:endParaRPr lang="fr-BE" sz="1800" dirty="0"/>
          </a:p>
          <a:p>
            <a:endParaRPr lang="fr-BE" sz="1800" dirty="0"/>
          </a:p>
          <a:p>
            <a:endParaRPr lang="fr-BE" sz="1800" dirty="0"/>
          </a:p>
          <a:p>
            <a:endParaRPr lang="fr-BE" sz="1800" dirty="0"/>
          </a:p>
          <a:p>
            <a:endParaRPr lang="fr-BE" sz="1800" dirty="0"/>
          </a:p>
          <a:p>
            <a:pPr marL="0" indent="0">
              <a:buNone/>
            </a:pPr>
            <a:r>
              <a:rPr lang="fr-BE" sz="1800" dirty="0"/>
              <a:t>* Inondations par débordement ou ruissellement/coulées boueuses</a:t>
            </a:r>
          </a:p>
          <a:p>
            <a:endParaRPr lang="fr-BE" sz="1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95FBB29-CE4E-14C0-E5DB-B923052359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3590975"/>
            <a:ext cx="3603238" cy="27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3B5C1D-7BDD-40FD-D978-53BBBEE95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036" y="3590976"/>
            <a:ext cx="3987043" cy="27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211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Fond Premiere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ge de conten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. F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. Page de conten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Deactivation xmlns="90186c42-d59e-4b39-af25-ece5438424cf">No deactivation</Deactivation>
    <Remark xmlns="483d3195-fe5b-482d-840a-a9669aec09e6" xsi:nil="true"/>
    <URL xmlns="http://schemas.microsoft.com/sharepoint/v3">
      <Url xsi:nil="true"/>
      <Description xsi:nil="true"/>
    </URL>
    <Topic xmlns="483d3195-fe5b-482d-840a-a9669aec09e6" xsi:nil="true"/>
    <Document_x0020_status xmlns="90186c42-d59e-4b39-af25-ece5438424cf">Activated</Document_x0020_status>
    <LinkToExtranet xmlns="483d3195-fe5b-482d-840a-a9669aec09e6" xsi:nil="true"/>
    <Picture xmlns="http://schemas.microsoft.com/sharepoint/v3">
      <Url xsi:nil="true"/>
      <Description xsi:nil="true"/>
    </Picture>
    <Summary xmlns="483d3195-fe5b-482d-840a-a9669aec09e6" xsi:nil="true"/>
    <Domain xmlns="483d3195-fe5b-482d-840a-a9669aec09e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CF2264B672F54CB433997038AE0698" ma:contentTypeVersion="10" ma:contentTypeDescription="Crée un document." ma:contentTypeScope="" ma:versionID="e074df94a8155d6e2136b7e888dc64d8">
  <xsd:schema xmlns:xsd="http://www.w3.org/2001/XMLSchema" xmlns:xs="http://www.w3.org/2001/XMLSchema" xmlns:p="http://schemas.microsoft.com/office/2006/metadata/properties" xmlns:ns1="http://schemas.microsoft.com/sharepoint/v3" xmlns:ns2="483d3195-fe5b-482d-840a-a9669aec09e6" xmlns:ns3="http://schemas.microsoft.com/sharepoint/v3/fields" xmlns:ns4="90186c42-d59e-4b39-af25-ece5438424cf" targetNamespace="http://schemas.microsoft.com/office/2006/metadata/properties" ma:root="true" ma:fieldsID="b9d6f3a80e3daa187271b4187ab40263" ns1:_="" ns2:_="" ns3:_="" ns4:_="">
    <xsd:import namespace="http://schemas.microsoft.com/sharepoint/v3"/>
    <xsd:import namespace="483d3195-fe5b-482d-840a-a9669aec09e6"/>
    <xsd:import namespace="http://schemas.microsoft.com/sharepoint/v3/fields"/>
    <xsd:import namespace="90186c42-d59e-4b39-af25-ece5438424cf"/>
    <xsd:element name="properties">
      <xsd:complexType>
        <xsd:sequence>
          <xsd:element name="documentManagement">
            <xsd:complexType>
              <xsd:all>
                <xsd:element ref="ns2:Remark" minOccurs="0"/>
                <xsd:element ref="ns2:Domain" minOccurs="0"/>
                <xsd:element ref="ns1:Picture" minOccurs="0"/>
                <xsd:element ref="ns2:Summary" minOccurs="0"/>
                <xsd:element ref="ns3:_Source" minOccurs="0"/>
                <xsd:element ref="ns2:Topic" minOccurs="0"/>
                <xsd:element ref="ns1:URL" minOccurs="0"/>
                <xsd:element ref="ns4:Document_x0020_status" minOccurs="0"/>
                <xsd:element ref="ns4:Deactivation" minOccurs="0"/>
                <xsd:element ref="ns2:LinkToExtrane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icture" ma:index="11" nillable="true" ma:displayName="Image" ma:format="Image" ma:internalName="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URL" ma:index="15" nillable="true" ma:displayName="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d3195-fe5b-482d-840a-a9669aec09e6" elementFormDefault="qualified">
    <xsd:import namespace="http://schemas.microsoft.com/office/2006/documentManagement/types"/>
    <xsd:import namespace="http://schemas.microsoft.com/office/infopath/2007/PartnerControls"/>
    <xsd:element name="Remark" ma:index="8" nillable="true" ma:displayName="Remark" ma:default="" ma:internalName="Remark">
      <xsd:simpleType>
        <xsd:restriction base="dms:Text"/>
      </xsd:simpleType>
    </xsd:element>
    <xsd:element name="Domain" ma:index="9" nillable="true" ma:displayName="Domain" ma:default="" ma:internalName="Domain">
      <xsd:simpleType>
        <xsd:restriction base="dms:Text"/>
      </xsd:simpleType>
    </xsd:element>
    <xsd:element name="Summary" ma:index="12" nillable="true" ma:displayName="Summary" ma:internalName="Summary">
      <xsd:simpleType>
        <xsd:restriction base="dms:Note">
          <xsd:maxLength value="255"/>
        </xsd:restriction>
      </xsd:simpleType>
    </xsd:element>
    <xsd:element name="Topic" ma:index="14" nillable="true" ma:displayName="Topic" ma:internalName="Topic">
      <xsd:simpleType>
        <xsd:restriction base="dms:Text"/>
      </xsd:simpleType>
    </xsd:element>
    <xsd:element name="LinkToExtranet" ma:index="18" nillable="true" ma:displayName="Lien Extranet" ma:internalName="LinkToExtranet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ource" ma:index="13" nillable="true" ma:displayName="Source" ma:description="Références à des ressources dont la ressource est dérivée" ma:internalName="_Sourc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186c42-d59e-4b39-af25-ece5438424cf" elementFormDefault="qualified">
    <xsd:import namespace="http://schemas.microsoft.com/office/2006/documentManagement/types"/>
    <xsd:import namespace="http://schemas.microsoft.com/office/infopath/2007/PartnerControls"/>
    <xsd:element name="Document_x0020_status" ma:index="16" nillable="true" ma:displayName="Document status" ma:default="Activated" ma:format="RadioButtons" ma:internalName="Document_x0020_status">
      <xsd:simpleType>
        <xsd:restriction base="dms:Choice">
          <xsd:enumeration value="Activated"/>
          <xsd:enumeration value="Desactivated"/>
        </xsd:restriction>
      </xsd:simpleType>
    </xsd:element>
    <xsd:element name="Deactivation" ma:index="17" nillable="true" ma:displayName="Deactivation" ma:default="No deactivation" ma:format="RadioButtons" ma:internalName="Deactivation">
      <xsd:simpleType>
        <xsd:restriction base="dms:Choice">
          <xsd:enumeration value="No deactivation"/>
          <xsd:enumeration value="Deactivate now"/>
          <xsd:enumeration value="Deactivate in 3 month"/>
          <xsd:enumeration value="Deactivate in 6 month"/>
          <xsd:enumeration value="Deactivate in 1 year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 ma:index="10" ma:displayName="Mots clé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260D1B-15B3-4298-85CB-FA6FD62729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D8E7D5-1EC9-46EE-BCDD-17057D418846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483d3195-fe5b-482d-840a-a9669aec09e6"/>
    <ds:schemaRef ds:uri="http://purl.org/dc/terms/"/>
    <ds:schemaRef ds:uri="http://schemas.microsoft.com/sharepoint/v3/fields"/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  <ds:schemaRef ds:uri="90186c42-d59e-4b39-af25-ece5438424cf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A4CDF434-6120-4687-99DC-EDD6AB19A1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83d3195-fe5b-482d-840a-a9669aec09e6"/>
    <ds:schemaRef ds:uri="http://schemas.microsoft.com/sharepoint/v3/fields"/>
    <ds:schemaRef ds:uri="90186c42-d59e-4b39-af25-ece5438424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22210</TotalTime>
  <Words>1367</Words>
  <Application>Microsoft Office PowerPoint</Application>
  <PresentationFormat>Grand écran</PresentationFormat>
  <Paragraphs>222</Paragraphs>
  <Slides>25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25</vt:i4>
      </vt:variant>
    </vt:vector>
  </HeadingPairs>
  <TitlesOfParts>
    <vt:vector size="36" baseType="lpstr">
      <vt:lpstr>Angelina</vt:lpstr>
      <vt:lpstr>Arial</vt:lpstr>
      <vt:lpstr>Biome</vt:lpstr>
      <vt:lpstr>Calibri</vt:lpstr>
      <vt:lpstr>Calibri Light</vt:lpstr>
      <vt:lpstr>Lato</vt:lpstr>
      <vt:lpstr>Wingdings</vt:lpstr>
      <vt:lpstr>Fond Premiere Page</vt:lpstr>
      <vt:lpstr>Page de contenu</vt:lpstr>
      <vt:lpstr>5. Fin</vt:lpstr>
      <vt:lpstr>4. Page de contenu</vt:lpstr>
      <vt:lpstr> </vt:lpstr>
      <vt:lpstr>Présentation PowerPoint</vt:lpstr>
      <vt:lpstr>L’assainissement des eaux usées – présentation du secteur</vt:lpstr>
      <vt:lpstr>L’assainissement des eaux usées – présentation du secteur</vt:lpstr>
      <vt:lpstr>Objectifs partagés du secteur de l’eau  (distribution &amp; assainissement)</vt:lpstr>
      <vt:lpstr>Enjeux </vt:lpstr>
      <vt:lpstr>Impact du changement climatique</vt:lpstr>
      <vt:lpstr>Impact du changement climatique</vt:lpstr>
      <vt:lpstr>Impact du changement climatique sur les sites </vt:lpstr>
      <vt:lpstr>Impact du changement climatique sur les sites </vt:lpstr>
      <vt:lpstr>Impact du changement climatique sur les sites </vt:lpstr>
      <vt:lpstr>Impact du changement climatique sur les sites </vt:lpstr>
      <vt:lpstr>Impact du changement climatique sur les sites </vt:lpstr>
      <vt:lpstr>Impact du changement climatique sur les sites </vt:lpstr>
      <vt:lpstr>Impact du changement climatique sur les sites </vt:lpstr>
      <vt:lpstr>Impact du changement climatique sur les sites </vt:lpstr>
      <vt:lpstr>Impact du changement climatique sur les sites </vt:lpstr>
      <vt:lpstr>Impact de la raréfaction des ressources sur les sites </vt:lpstr>
      <vt:lpstr>Impact des sites sur le changement climatique </vt:lpstr>
      <vt:lpstr>Impact des sites sur le changement climatique </vt:lpstr>
      <vt:lpstr>Impact des sites sur le changement climatique </vt:lpstr>
      <vt:lpstr>Impact des sites sur la ressource en eau (raréfaction)  </vt:lpstr>
      <vt:lpstr>Impact des sites sur la ressource en eau (raréfaction)  </vt:lpstr>
      <vt:lpstr>Conclusions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FLORIN Nathalie</dc:creator>
  <cp:lastModifiedBy>ENSCH Dominique</cp:lastModifiedBy>
  <cp:revision>176</cp:revision>
  <cp:lastPrinted>2023-05-12T09:00:01Z</cp:lastPrinted>
  <dcterms:created xsi:type="dcterms:W3CDTF">2020-09-18T13:34:34Z</dcterms:created>
  <dcterms:modified xsi:type="dcterms:W3CDTF">2023-10-03T05:41:53Z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0x01010017CF2264B672F54CB433997038AE0698</vt:lpwstr>
  </property>
  <property fmtid="{D5CDD505-2E9C-101B-9397-08002B2CF9AE}" pid="3" name="MSIP_Label_f45be502-5881-4068-a725-86939c224eda_Enabled">
    <vt:lpwstr>true</vt:lpwstr>
  </property>
  <property fmtid="{D5CDD505-2E9C-101B-9397-08002B2CF9AE}" pid="4" name="MSIP_Label_f45be502-5881-4068-a725-86939c224eda_SetDate">
    <vt:lpwstr>2023-03-31T13:12:16Z</vt:lpwstr>
  </property>
  <property fmtid="{D5CDD505-2E9C-101B-9397-08002B2CF9AE}" pid="5" name="MSIP_Label_f45be502-5881-4068-a725-86939c224eda_Method">
    <vt:lpwstr>Standard</vt:lpwstr>
  </property>
  <property fmtid="{D5CDD505-2E9C-101B-9397-08002B2CF9AE}" pid="6" name="MSIP_Label_f45be502-5881-4068-a725-86939c224eda_Name">
    <vt:lpwstr>INTERNE</vt:lpwstr>
  </property>
  <property fmtid="{D5CDD505-2E9C-101B-9397-08002B2CF9AE}" pid="7" name="MSIP_Label_f45be502-5881-4068-a725-86939c224eda_SiteId">
    <vt:lpwstr>de6e3a47-fdf7-4e1c-b0d4-0e03bf54374a</vt:lpwstr>
  </property>
  <property fmtid="{D5CDD505-2E9C-101B-9397-08002B2CF9AE}" pid="8" name="MSIP_Label_f45be502-5881-4068-a725-86939c224eda_ActionId">
    <vt:lpwstr>44368586-3dd6-4cb0-a401-f63ba557e839</vt:lpwstr>
  </property>
  <property fmtid="{D5CDD505-2E9C-101B-9397-08002B2CF9AE}" pid="9" name="MSIP_Label_f45be502-5881-4068-a725-86939c224eda_ContentBits">
    <vt:lpwstr>2</vt:lpwstr>
  </property>
  <property fmtid="{D5CDD505-2E9C-101B-9397-08002B2CF9AE}" pid="10" name="MSIP_Label_97a477d1-147d-4e34-b5e3-7b26d2f44870_Enabled">
    <vt:lpwstr>true</vt:lpwstr>
  </property>
  <property fmtid="{D5CDD505-2E9C-101B-9397-08002B2CF9AE}" pid="11" name="MSIP_Label_97a477d1-147d-4e34-b5e3-7b26d2f44870_SetDate">
    <vt:lpwstr>2023-10-03T05:41:32Z</vt:lpwstr>
  </property>
  <property fmtid="{D5CDD505-2E9C-101B-9397-08002B2CF9AE}" pid="12" name="MSIP_Label_97a477d1-147d-4e34-b5e3-7b26d2f44870_Method">
    <vt:lpwstr>Standard</vt:lpwstr>
  </property>
  <property fmtid="{D5CDD505-2E9C-101B-9397-08002B2CF9AE}" pid="13" name="MSIP_Label_97a477d1-147d-4e34-b5e3-7b26d2f44870_Name">
    <vt:lpwstr>97a477d1-147d-4e34-b5e3-7b26d2f44870</vt:lpwstr>
  </property>
  <property fmtid="{D5CDD505-2E9C-101B-9397-08002B2CF9AE}" pid="14" name="MSIP_Label_97a477d1-147d-4e34-b5e3-7b26d2f44870_SiteId">
    <vt:lpwstr>1f816a84-7aa6-4a56-b22a-7b3452fa8681</vt:lpwstr>
  </property>
  <property fmtid="{D5CDD505-2E9C-101B-9397-08002B2CF9AE}" pid="15" name="MSIP_Label_97a477d1-147d-4e34-b5e3-7b26d2f44870_ActionId">
    <vt:lpwstr>e03ba4d3-7dae-44e0-9e03-5b98e9b29979</vt:lpwstr>
  </property>
  <property fmtid="{D5CDD505-2E9C-101B-9397-08002B2CF9AE}" pid="16" name="MSIP_Label_97a477d1-147d-4e34-b5e3-7b26d2f44870_ContentBits">
    <vt:lpwstr>0</vt:lpwstr>
  </property>
</Properties>
</file>