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2"/>
  </p:notesMasterIdLst>
  <p:sldIdLst>
    <p:sldId id="256" r:id="rId2"/>
    <p:sldId id="313" r:id="rId3"/>
    <p:sldId id="257" r:id="rId4"/>
    <p:sldId id="258" r:id="rId5"/>
    <p:sldId id="334" r:id="rId6"/>
    <p:sldId id="315" r:id="rId7"/>
    <p:sldId id="333" r:id="rId8"/>
    <p:sldId id="318" r:id="rId9"/>
    <p:sldId id="314" r:id="rId10"/>
    <p:sldId id="317" r:id="rId11"/>
    <p:sldId id="329" r:id="rId12"/>
    <p:sldId id="331" r:id="rId13"/>
    <p:sldId id="262" r:id="rId14"/>
    <p:sldId id="328" r:id="rId15"/>
    <p:sldId id="332" r:id="rId16"/>
    <p:sldId id="307" r:id="rId17"/>
    <p:sldId id="326" r:id="rId18"/>
    <p:sldId id="324" r:id="rId19"/>
    <p:sldId id="306" r:id="rId20"/>
    <p:sldId id="32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1D8"/>
    <a:srgbClr val="5D6A08"/>
    <a:srgbClr val="F6BA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3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chiers.intradel.be\data$\home\smo\INTRADEL%20Quantit&#233;s%202022%20(Public)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'Evolution DMR vs collectes sél.'!$B$4</c:f>
              <c:strCache>
                <c:ptCount val="1"/>
                <c:pt idx="0">
                  <c:v>Recyparcs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'Evolution DMR vs collectes sél.'!$A$5:$A$29</c:f>
              <c:numCache>
                <c:formatCode>General</c:formatCod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</c:numCache>
            </c:numRef>
          </c:cat>
          <c:val>
            <c:numRef>
              <c:f>'Evolution DMR vs collectes sél.'!$B$5:$B$29</c:f>
              <c:numCache>
                <c:formatCode>General</c:formatCode>
                <c:ptCount val="25"/>
                <c:pt idx="0">
                  <c:v>135</c:v>
                </c:pt>
                <c:pt idx="1">
                  <c:v>139</c:v>
                </c:pt>
                <c:pt idx="2">
                  <c:v>130</c:v>
                </c:pt>
                <c:pt idx="3">
                  <c:v>149</c:v>
                </c:pt>
                <c:pt idx="4">
                  <c:v>176</c:v>
                </c:pt>
                <c:pt idx="5">
                  <c:v>184</c:v>
                </c:pt>
                <c:pt idx="6">
                  <c:v>210</c:v>
                </c:pt>
                <c:pt idx="7">
                  <c:v>194</c:v>
                </c:pt>
                <c:pt idx="8">
                  <c:v>196</c:v>
                </c:pt>
                <c:pt idx="9">
                  <c:v>209</c:v>
                </c:pt>
                <c:pt idx="10">
                  <c:v>220</c:v>
                </c:pt>
                <c:pt idx="11">
                  <c:v>225</c:v>
                </c:pt>
                <c:pt idx="12">
                  <c:v>219</c:v>
                </c:pt>
                <c:pt idx="13">
                  <c:v>239</c:v>
                </c:pt>
                <c:pt idx="14">
                  <c:v>235</c:v>
                </c:pt>
                <c:pt idx="15">
                  <c:v>233</c:v>
                </c:pt>
                <c:pt idx="16" formatCode="#,##0">
                  <c:v>248.78638685491271</c:v>
                </c:pt>
                <c:pt idx="17" formatCode="#,##0">
                  <c:v>241.9395815500549</c:v>
                </c:pt>
                <c:pt idx="18" formatCode="#,##0">
                  <c:v>245.84282221718095</c:v>
                </c:pt>
                <c:pt idx="19" formatCode="#,##0">
                  <c:v>228.8653652677647</c:v>
                </c:pt>
                <c:pt idx="20" formatCode="#,##0">
                  <c:v>217.44810567571491</c:v>
                </c:pt>
                <c:pt idx="21" formatCode="#,##0">
                  <c:v>225.27637671312974</c:v>
                </c:pt>
                <c:pt idx="22" formatCode="#,##0">
                  <c:v>220.26877610570588</c:v>
                </c:pt>
                <c:pt idx="23" formatCode="#,##0">
                  <c:v>249.02118561485366</c:v>
                </c:pt>
                <c:pt idx="24" formatCode="#,##0">
                  <c:v>207.8855877873479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E-44B0-8A3C-6F76CA74A07E}"/>
            </c:ext>
          </c:extLst>
        </c:ser>
        <c:ser>
          <c:idx val="0"/>
          <c:order val="1"/>
          <c:tx>
            <c:strRef>
              <c:f>'Evolution DMR vs collectes sél.'!$C$4</c:f>
              <c:strCache>
                <c:ptCount val="1"/>
                <c:pt idx="0">
                  <c:v>Porte-à-porte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'Evolution DMR vs collectes sél.'!$A$5:$A$29</c:f>
              <c:numCache>
                <c:formatCode>General</c:formatCod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</c:numCache>
            </c:numRef>
          </c:cat>
          <c:val>
            <c:numRef>
              <c:f>'Evolution DMR vs collectes sél.'!$C$5:$C$29</c:f>
              <c:numCache>
                <c:formatCode>General</c:formatCode>
                <c:ptCount val="25"/>
                <c:pt idx="0">
                  <c:v>8</c:v>
                </c:pt>
                <c:pt idx="1">
                  <c:v>54</c:v>
                </c:pt>
                <c:pt idx="2">
                  <c:v>68</c:v>
                </c:pt>
                <c:pt idx="3">
                  <c:v>73</c:v>
                </c:pt>
                <c:pt idx="4">
                  <c:v>77</c:v>
                </c:pt>
                <c:pt idx="5">
                  <c:v>79</c:v>
                </c:pt>
                <c:pt idx="6">
                  <c:v>82</c:v>
                </c:pt>
                <c:pt idx="7">
                  <c:v>85</c:v>
                </c:pt>
                <c:pt idx="8">
                  <c:v>86</c:v>
                </c:pt>
                <c:pt idx="9">
                  <c:v>85</c:v>
                </c:pt>
                <c:pt idx="10">
                  <c:v>85</c:v>
                </c:pt>
                <c:pt idx="11">
                  <c:v>93</c:v>
                </c:pt>
                <c:pt idx="12">
                  <c:v>100</c:v>
                </c:pt>
                <c:pt idx="13">
                  <c:v>109</c:v>
                </c:pt>
                <c:pt idx="14" formatCode="#,##0">
                  <c:v>106.8796620963808</c:v>
                </c:pt>
                <c:pt idx="15" formatCode="#,##0">
                  <c:v>104.74273119867975</c:v>
                </c:pt>
                <c:pt idx="16" formatCode="#,##0">
                  <c:v>104.80869183081367</c:v>
                </c:pt>
                <c:pt idx="17" formatCode="#,##0">
                  <c:v>106.89899120184171</c:v>
                </c:pt>
                <c:pt idx="18" formatCode="#,##0">
                  <c:v>106.51566237845384</c:v>
                </c:pt>
                <c:pt idx="19" formatCode="#,##0">
                  <c:v>106.52571897583961</c:v>
                </c:pt>
                <c:pt idx="20" formatCode="#,##0">
                  <c:v>107.32084966371511</c:v>
                </c:pt>
                <c:pt idx="21" formatCode="#,##0">
                  <c:v>105.53487918092563</c:v>
                </c:pt>
                <c:pt idx="22" formatCode="0">
                  <c:v>120.97913085893255</c:v>
                </c:pt>
                <c:pt idx="23" formatCode="0">
                  <c:v>124.36586914279209</c:v>
                </c:pt>
                <c:pt idx="24" formatCode="0">
                  <c:v>117.52567984270826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AE-44B0-8A3C-6F76CA74A0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4"/>
        <c:overlap val="100"/>
        <c:axId val="697634288"/>
        <c:axId val="697637008"/>
      </c:barChart>
      <c:lineChart>
        <c:grouping val="standard"/>
        <c:varyColors val="0"/>
        <c:ser>
          <c:idx val="2"/>
          <c:order val="2"/>
          <c:tx>
            <c:strRef>
              <c:f>'Evolution DMR vs collectes sél.'!$D$4</c:f>
              <c:strCache>
                <c:ptCount val="1"/>
                <c:pt idx="0">
                  <c:v>Collectes sélectives (RPAC + PàP)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0070C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'Evolution DMR vs collectes sél.'!$A$5:$A$29</c:f>
              <c:numCache>
                <c:formatCode>General</c:formatCod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</c:numCache>
            </c:numRef>
          </c:cat>
          <c:val>
            <c:numRef>
              <c:f>'Evolution DMR vs collectes sél.'!$D$5:$D$29</c:f>
              <c:numCache>
                <c:formatCode>General</c:formatCode>
                <c:ptCount val="25"/>
                <c:pt idx="0">
                  <c:v>143</c:v>
                </c:pt>
                <c:pt idx="1">
                  <c:v>193</c:v>
                </c:pt>
                <c:pt idx="2">
                  <c:v>198</c:v>
                </c:pt>
                <c:pt idx="3">
                  <c:v>222</c:v>
                </c:pt>
                <c:pt idx="4">
                  <c:v>253</c:v>
                </c:pt>
                <c:pt idx="5">
                  <c:v>263</c:v>
                </c:pt>
                <c:pt idx="6">
                  <c:v>292</c:v>
                </c:pt>
                <c:pt idx="7">
                  <c:v>279</c:v>
                </c:pt>
                <c:pt idx="8">
                  <c:v>282</c:v>
                </c:pt>
                <c:pt idx="9">
                  <c:v>294</c:v>
                </c:pt>
                <c:pt idx="10">
                  <c:v>305</c:v>
                </c:pt>
                <c:pt idx="11">
                  <c:v>318</c:v>
                </c:pt>
                <c:pt idx="12">
                  <c:v>319</c:v>
                </c:pt>
                <c:pt idx="13">
                  <c:v>348</c:v>
                </c:pt>
                <c:pt idx="14" formatCode="#,##0">
                  <c:v>341.8796620963808</c:v>
                </c:pt>
                <c:pt idx="15" formatCode="#,##0">
                  <c:v>337.74273119867973</c:v>
                </c:pt>
                <c:pt idx="16" formatCode="#,##0">
                  <c:v>353.59507868572638</c:v>
                </c:pt>
                <c:pt idx="17" formatCode="#,##0">
                  <c:v>348.83857275189661</c:v>
                </c:pt>
                <c:pt idx="18" formatCode="#,##0">
                  <c:v>352.35848459563476</c:v>
                </c:pt>
                <c:pt idx="19" formatCode="#,##0">
                  <c:v>335.39108424360433</c:v>
                </c:pt>
                <c:pt idx="20" formatCode="#,##0">
                  <c:v>324.76895533943002</c:v>
                </c:pt>
                <c:pt idx="21" formatCode="#,##0">
                  <c:v>330.81125589405536</c:v>
                </c:pt>
                <c:pt idx="22" formatCode="#,##0">
                  <c:v>341.24790696463845</c:v>
                </c:pt>
                <c:pt idx="23" formatCode="#,##0">
                  <c:v>373.38705475764573</c:v>
                </c:pt>
                <c:pt idx="24" formatCode="#,##0">
                  <c:v>325.41126763005616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AE-44B0-8A3C-6F76CA74A07E}"/>
            </c:ext>
          </c:extLst>
        </c:ser>
        <c:ser>
          <c:idx val="3"/>
          <c:order val="3"/>
          <c:tx>
            <c:strRef>
              <c:f>'Evolution DMR vs collectes sél.'!$E$4</c:f>
              <c:strCache>
                <c:ptCount val="1"/>
                <c:pt idx="0">
                  <c:v>DMR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'Evolution DMR vs collectes sél.'!$A$5:$A$29</c:f>
              <c:numCache>
                <c:formatCode>General</c:formatCode>
                <c:ptCount val="2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</c:numCache>
            </c:numRef>
          </c:cat>
          <c:val>
            <c:numRef>
              <c:f>'Evolution DMR vs collectes sél.'!$E$5:$E$29</c:f>
              <c:numCache>
                <c:formatCode>General</c:formatCode>
                <c:ptCount val="25"/>
                <c:pt idx="0">
                  <c:v>305</c:v>
                </c:pt>
                <c:pt idx="1">
                  <c:v>212</c:v>
                </c:pt>
                <c:pt idx="2">
                  <c:v>189</c:v>
                </c:pt>
                <c:pt idx="3">
                  <c:v>179</c:v>
                </c:pt>
                <c:pt idx="4">
                  <c:v>177</c:v>
                </c:pt>
                <c:pt idx="5">
                  <c:v>179</c:v>
                </c:pt>
                <c:pt idx="6">
                  <c:v>179</c:v>
                </c:pt>
                <c:pt idx="7">
                  <c:v>179</c:v>
                </c:pt>
                <c:pt idx="8">
                  <c:v>177</c:v>
                </c:pt>
                <c:pt idx="9">
                  <c:v>175</c:v>
                </c:pt>
                <c:pt idx="10">
                  <c:v>171</c:v>
                </c:pt>
                <c:pt idx="11">
                  <c:v>165</c:v>
                </c:pt>
                <c:pt idx="12">
                  <c:v>144</c:v>
                </c:pt>
                <c:pt idx="13">
                  <c:v>142</c:v>
                </c:pt>
                <c:pt idx="14" formatCode="#,##0">
                  <c:v>140.57489104183159</c:v>
                </c:pt>
                <c:pt idx="15" formatCode="#,##0">
                  <c:v>139.58806896694162</c:v>
                </c:pt>
                <c:pt idx="16" formatCode="#,##0">
                  <c:v>139.13670573272623</c:v>
                </c:pt>
                <c:pt idx="17" formatCode="#,##0">
                  <c:v>136.11544309338711</c:v>
                </c:pt>
                <c:pt idx="18" formatCode="#,##0">
                  <c:v>135.52998357477858</c:v>
                </c:pt>
                <c:pt idx="19" formatCode="#,##0">
                  <c:v>133.20565769929672</c:v>
                </c:pt>
                <c:pt idx="20" formatCode="#,##0">
                  <c:v>133.93332365607006</c:v>
                </c:pt>
                <c:pt idx="21" formatCode="#,##0">
                  <c:v>133.65818489672174</c:v>
                </c:pt>
                <c:pt idx="22" formatCode="#,##0">
                  <c:v>129.07653882080533</c:v>
                </c:pt>
                <c:pt idx="23" formatCode="#,##0">
                  <c:v>128.12868442329551</c:v>
                </c:pt>
                <c:pt idx="24" formatCode="#,##0">
                  <c:v>120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DAE-44B0-8A3C-6F76CA74A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7634288"/>
        <c:axId val="697637008"/>
      </c:lineChart>
      <c:catAx>
        <c:axId val="6976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7637008"/>
        <c:crosses val="autoZero"/>
        <c:auto val="1"/>
        <c:lblAlgn val="ctr"/>
        <c:lblOffset val="100"/>
        <c:noMultiLvlLbl val="0"/>
      </c:catAx>
      <c:valAx>
        <c:axId val="697637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BE"/>
                  <a:t>kg/hab.</a:t>
                </a:r>
                <a:r>
                  <a:rPr lang="fr-BE" baseline="0"/>
                  <a:t> par an</a:t>
                </a:r>
                <a:endParaRPr lang="fr-B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976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Feuil1!$E$4</c:f>
              <c:strCache>
                <c:ptCount val="1"/>
                <c:pt idx="0">
                  <c:v>Quantités 2022 [tonnes]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5F-4339-BFD1-A30C78465B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5F-4339-BFD1-A30C78465B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5F-4339-BFD1-A30C78465B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85F-4339-BFD1-A30C78465B6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85F-4339-BFD1-A30C78465B67}"/>
              </c:ext>
            </c:extLst>
          </c:dPt>
          <c:dLbls>
            <c:dLbl>
              <c:idx val="0"/>
              <c:layout>
                <c:manualLayout>
                  <c:x val="2.0431664038376492E-2"/>
                  <c:y val="8.292932495202996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5F-4339-BFD1-A30C78465B67}"/>
                </c:ext>
              </c:extLst>
            </c:dLbl>
            <c:dLbl>
              <c:idx val="1"/>
              <c:layout>
                <c:manualLayout>
                  <c:x val="5.902480722197645E-2"/>
                  <c:y val="3.73181962284134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5F-4339-BFD1-A30C78465B67}"/>
                </c:ext>
              </c:extLst>
            </c:dLbl>
            <c:dLbl>
              <c:idx val="2"/>
              <c:layout>
                <c:manualLayout>
                  <c:x val="3.4052773397293991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5F-4339-BFD1-A30C78465B67}"/>
                </c:ext>
              </c:extLst>
            </c:dLbl>
            <c:dLbl>
              <c:idx val="3"/>
              <c:layout>
                <c:manualLayout>
                  <c:x val="-3.4052773397294157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5F-4339-BFD1-A30C78465B6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Feuil1!$D$5:$D$9</c:f>
              <c:strCache>
                <c:ptCount val="5"/>
                <c:pt idx="0">
                  <c:v>Asbeste</c:v>
                </c:pt>
                <c:pt idx="1">
                  <c:v>Déchets industriels banals</c:v>
                </c:pt>
                <c:pt idx="2">
                  <c:v>Encombrants</c:v>
                </c:pt>
                <c:pt idx="3">
                  <c:v>REFIOMS</c:v>
                </c:pt>
                <c:pt idx="4">
                  <c:v>OM</c:v>
                </c:pt>
              </c:strCache>
            </c:strRef>
          </c:cat>
          <c:val>
            <c:numRef>
              <c:f>Feuil1!$E$5:$E$9</c:f>
              <c:numCache>
                <c:formatCode>_-* #,##0_-;\-* #,##0_-;_-* "-"??_-;_-@_-</c:formatCode>
                <c:ptCount val="5"/>
                <c:pt idx="0">
                  <c:v>8381</c:v>
                </c:pt>
                <c:pt idx="1">
                  <c:v>10300</c:v>
                </c:pt>
                <c:pt idx="2">
                  <c:v>10193</c:v>
                </c:pt>
                <c:pt idx="3">
                  <c:v>70424</c:v>
                </c:pt>
                <c:pt idx="4">
                  <c:v>1128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5F-4339-BFD1-A30C78465B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D373B-A5D2-466D-91B2-CE3FD6FCBD4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478F9D-F4F5-453F-8898-9F60612F10C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Outils EMAS </a:t>
          </a:r>
          <a:r>
            <a:rPr lang="fr-FR" b="1" dirty="0"/>
            <a:t>étendus à toute l’Intercommunale</a:t>
          </a:r>
          <a:r>
            <a:rPr lang="fr-FR" dirty="0"/>
            <a:t> et au-delà des aspects environnementaux (analyse SWOT, besoins des parties prenantes, gestion des compétences, procédures) </a:t>
          </a:r>
          <a:r>
            <a:rPr lang="fr-FR" dirty="0">
              <a:sym typeface="Wingdings" panose="05000000000000000000" pitchFamily="2" charset="2"/>
            </a:rPr>
            <a:t></a:t>
          </a:r>
          <a:r>
            <a:rPr lang="fr-FR" dirty="0"/>
            <a:t> intégration au management</a:t>
          </a:r>
          <a:endParaRPr lang="en-US" dirty="0"/>
        </a:p>
      </dgm:t>
    </dgm:pt>
    <dgm:pt modelId="{68312CBD-A23D-4617-B36D-ECDC3DE3D91F}" type="parTrans" cxnId="{E5724919-53E3-4FC8-A08B-BC86C0D0D174}">
      <dgm:prSet/>
      <dgm:spPr/>
      <dgm:t>
        <a:bodyPr/>
        <a:lstStyle/>
        <a:p>
          <a:endParaRPr lang="en-US"/>
        </a:p>
      </dgm:t>
    </dgm:pt>
    <dgm:pt modelId="{F1021334-9524-4CF2-A7C2-1A08541CCAFA}" type="sibTrans" cxnId="{E5724919-53E3-4FC8-A08B-BC86C0D0D174}">
      <dgm:prSet/>
      <dgm:spPr/>
      <dgm:t>
        <a:bodyPr/>
        <a:lstStyle/>
        <a:p>
          <a:endParaRPr lang="en-US"/>
        </a:p>
      </dgm:t>
    </dgm:pt>
    <dgm:pt modelId="{D53B718C-321F-4E57-814B-73C145CDCE8E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b="1" dirty="0"/>
            <a:t>Veille réglementaire </a:t>
          </a:r>
          <a:r>
            <a:rPr lang="fr-BE" dirty="0"/>
            <a:t>= aide pour le renouvellement des permis des </a:t>
          </a:r>
          <a:r>
            <a:rPr lang="fr-BE" dirty="0" err="1"/>
            <a:t>biocentres</a:t>
          </a:r>
          <a:endParaRPr lang="en-US" dirty="0"/>
        </a:p>
      </dgm:t>
    </dgm:pt>
    <dgm:pt modelId="{9D63F6AF-523F-4E55-827E-6AED7BA137CE}" type="parTrans" cxnId="{1BFA76DE-FFD1-4ACC-902D-762A0742DFA3}">
      <dgm:prSet/>
      <dgm:spPr/>
      <dgm:t>
        <a:bodyPr/>
        <a:lstStyle/>
        <a:p>
          <a:endParaRPr lang="en-US"/>
        </a:p>
      </dgm:t>
    </dgm:pt>
    <dgm:pt modelId="{0A4E0DBA-8444-4DBB-ABE4-A6D56F6E92DC}" type="sibTrans" cxnId="{1BFA76DE-FFD1-4ACC-902D-762A0742DFA3}">
      <dgm:prSet/>
      <dgm:spPr/>
      <dgm:t>
        <a:bodyPr/>
        <a:lstStyle/>
        <a:p>
          <a:endParaRPr lang="en-US"/>
        </a:p>
      </dgm:t>
    </dgm:pt>
    <dgm:pt modelId="{38F67ED7-9126-4541-BB1F-3D98F3CCAD4E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dirty="0"/>
            <a:t>Certification = </a:t>
          </a:r>
          <a:r>
            <a:rPr lang="fr-BE" b="1" dirty="0"/>
            <a:t>reconnaissance</a:t>
          </a:r>
          <a:r>
            <a:rPr lang="fr-BE" dirty="0"/>
            <a:t> de notre engagement et de nos efforts en faveur de l’environnement</a:t>
          </a:r>
          <a:endParaRPr lang="en-US" dirty="0"/>
        </a:p>
      </dgm:t>
    </dgm:pt>
    <dgm:pt modelId="{267AE52C-4A38-444D-BD38-D47A93BE698E}" type="parTrans" cxnId="{F668BD1D-4AC6-48E4-AD97-EA150195357F}">
      <dgm:prSet/>
      <dgm:spPr/>
      <dgm:t>
        <a:bodyPr/>
        <a:lstStyle/>
        <a:p>
          <a:endParaRPr lang="en-US"/>
        </a:p>
      </dgm:t>
    </dgm:pt>
    <dgm:pt modelId="{E60EB144-D81E-4412-A9C9-119020240D48}" type="sibTrans" cxnId="{F668BD1D-4AC6-48E4-AD97-EA150195357F}">
      <dgm:prSet/>
      <dgm:spPr/>
      <dgm:t>
        <a:bodyPr/>
        <a:lstStyle/>
        <a:p>
          <a:endParaRPr lang="en-US"/>
        </a:p>
      </dgm:t>
    </dgm:pt>
    <dgm:pt modelId="{BF66039B-1B1D-4C45-93A4-0DE1D753919C}">
      <dgm:prSet/>
      <dgm:spPr/>
      <dgm:t>
        <a:bodyPr/>
        <a:lstStyle/>
        <a:p>
          <a:pPr>
            <a:lnSpc>
              <a:spcPct val="100000"/>
            </a:lnSpc>
          </a:pPr>
          <a:r>
            <a:rPr lang="fr-BE" dirty="0"/>
            <a:t>Certification = obligation d’</a:t>
          </a:r>
          <a:r>
            <a:rPr lang="fr-BE" b="1" dirty="0"/>
            <a:t>améliorer nos performances environnementales </a:t>
          </a:r>
          <a:r>
            <a:rPr lang="fr-BE" dirty="0"/>
            <a:t>(en lien avec nos valeurs)</a:t>
          </a:r>
          <a:endParaRPr lang="en-US" dirty="0"/>
        </a:p>
      </dgm:t>
    </dgm:pt>
    <dgm:pt modelId="{97B8A934-201F-4DF9-81B0-BF95CE5F59B1}" type="parTrans" cxnId="{A25FB017-2FE0-472E-AE4E-738009D46D22}">
      <dgm:prSet/>
      <dgm:spPr/>
      <dgm:t>
        <a:bodyPr/>
        <a:lstStyle/>
        <a:p>
          <a:endParaRPr lang="en-US"/>
        </a:p>
      </dgm:t>
    </dgm:pt>
    <dgm:pt modelId="{95157A56-A508-461C-BE1A-21D4583B218D}" type="sibTrans" cxnId="{A25FB017-2FE0-472E-AE4E-738009D46D22}">
      <dgm:prSet/>
      <dgm:spPr/>
      <dgm:t>
        <a:bodyPr/>
        <a:lstStyle/>
        <a:p>
          <a:endParaRPr lang="en-US"/>
        </a:p>
      </dgm:t>
    </dgm:pt>
    <dgm:pt modelId="{A63C0572-7412-4160-9A82-E02685779567}" type="pres">
      <dgm:prSet presAssocID="{55FD373B-A5D2-466D-91B2-CE3FD6FCBD43}" presName="root" presStyleCnt="0">
        <dgm:presLayoutVars>
          <dgm:dir/>
          <dgm:resizeHandles val="exact"/>
        </dgm:presLayoutVars>
      </dgm:prSet>
      <dgm:spPr/>
    </dgm:pt>
    <dgm:pt modelId="{E94C925F-9593-44D5-AF4C-3F00D2A6975F}" type="pres">
      <dgm:prSet presAssocID="{BA478F9D-F4F5-453F-8898-9F60612F10CD}" presName="compNode" presStyleCnt="0"/>
      <dgm:spPr/>
    </dgm:pt>
    <dgm:pt modelId="{05500B02-5B71-4A59-B4E4-28AA4EAC3BFD}" type="pres">
      <dgm:prSet presAssocID="{BA478F9D-F4F5-453F-8898-9F60612F10CD}" presName="bgRect" presStyleLbl="bgShp" presStyleIdx="0" presStyleCnt="4"/>
      <dgm:spPr/>
    </dgm:pt>
    <dgm:pt modelId="{B96D9E95-831E-4D42-8DAD-EB27ED59C7F6}" type="pres">
      <dgm:prSet presAssocID="{BA478F9D-F4F5-453F-8898-9F60612F10C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grenages"/>
        </a:ext>
      </dgm:extLst>
    </dgm:pt>
    <dgm:pt modelId="{9B166349-3706-487B-83AF-AF16A9E02377}" type="pres">
      <dgm:prSet presAssocID="{BA478F9D-F4F5-453F-8898-9F60612F10CD}" presName="spaceRect" presStyleCnt="0"/>
      <dgm:spPr/>
    </dgm:pt>
    <dgm:pt modelId="{C7410993-3CC5-4B02-A56D-AFA034D453F6}" type="pres">
      <dgm:prSet presAssocID="{BA478F9D-F4F5-453F-8898-9F60612F10CD}" presName="parTx" presStyleLbl="revTx" presStyleIdx="0" presStyleCnt="4">
        <dgm:presLayoutVars>
          <dgm:chMax val="0"/>
          <dgm:chPref val="0"/>
        </dgm:presLayoutVars>
      </dgm:prSet>
      <dgm:spPr/>
    </dgm:pt>
    <dgm:pt modelId="{22C2F02A-7A6B-4E85-9932-8394F581C978}" type="pres">
      <dgm:prSet presAssocID="{F1021334-9524-4CF2-A7C2-1A08541CCAFA}" presName="sibTrans" presStyleCnt="0"/>
      <dgm:spPr/>
    </dgm:pt>
    <dgm:pt modelId="{5E164DEE-04A3-480E-BB17-115021D034C8}" type="pres">
      <dgm:prSet presAssocID="{D53B718C-321F-4E57-814B-73C145CDCE8E}" presName="compNode" presStyleCnt="0"/>
      <dgm:spPr/>
    </dgm:pt>
    <dgm:pt modelId="{1FE750C1-70B9-4275-83D7-0EEEE760F618}" type="pres">
      <dgm:prSet presAssocID="{D53B718C-321F-4E57-814B-73C145CDCE8E}" presName="bgRect" presStyleLbl="bgShp" presStyleIdx="1" presStyleCnt="4"/>
      <dgm:spPr/>
    </dgm:pt>
    <dgm:pt modelId="{2CD82ABF-EE24-47FA-88F9-C82C76CEB300}" type="pres">
      <dgm:prSet presAssocID="{D53B718C-321F-4E57-814B-73C145CDCE8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14193A20-33D1-4AE9-9FA7-B39A8EE10994}" type="pres">
      <dgm:prSet presAssocID="{D53B718C-321F-4E57-814B-73C145CDCE8E}" presName="spaceRect" presStyleCnt="0"/>
      <dgm:spPr/>
    </dgm:pt>
    <dgm:pt modelId="{7A8A918C-8ADD-46E7-B1BB-237778458C9C}" type="pres">
      <dgm:prSet presAssocID="{D53B718C-321F-4E57-814B-73C145CDCE8E}" presName="parTx" presStyleLbl="revTx" presStyleIdx="1" presStyleCnt="4">
        <dgm:presLayoutVars>
          <dgm:chMax val="0"/>
          <dgm:chPref val="0"/>
        </dgm:presLayoutVars>
      </dgm:prSet>
      <dgm:spPr/>
    </dgm:pt>
    <dgm:pt modelId="{87A79277-B401-4D12-A072-5579BD594B07}" type="pres">
      <dgm:prSet presAssocID="{0A4E0DBA-8444-4DBB-ABE4-A6D56F6E92DC}" presName="sibTrans" presStyleCnt="0"/>
      <dgm:spPr/>
    </dgm:pt>
    <dgm:pt modelId="{E7F68624-6ABC-4B8B-9D90-D43CF6261E6F}" type="pres">
      <dgm:prSet presAssocID="{38F67ED7-9126-4541-BB1F-3D98F3CCAD4E}" presName="compNode" presStyleCnt="0"/>
      <dgm:spPr/>
    </dgm:pt>
    <dgm:pt modelId="{DEFBCBE1-707E-4D69-BE5E-AB08ACEE9F24}" type="pres">
      <dgm:prSet presAssocID="{38F67ED7-9126-4541-BB1F-3D98F3CCAD4E}" presName="bgRect" presStyleLbl="bgShp" presStyleIdx="2" presStyleCnt="4"/>
      <dgm:spPr/>
    </dgm:pt>
    <dgm:pt modelId="{3BF0799D-CF04-49E2-ACE4-C805A0D777D3}" type="pres">
      <dgm:prSet presAssocID="{38F67ED7-9126-4541-BB1F-3D98F3CCAD4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uban"/>
        </a:ext>
      </dgm:extLst>
    </dgm:pt>
    <dgm:pt modelId="{0217F6ED-0A53-4329-B0E3-1E7B86D17F90}" type="pres">
      <dgm:prSet presAssocID="{38F67ED7-9126-4541-BB1F-3D98F3CCAD4E}" presName="spaceRect" presStyleCnt="0"/>
      <dgm:spPr/>
    </dgm:pt>
    <dgm:pt modelId="{B46870B2-E66D-46C2-8434-FB7AAC568194}" type="pres">
      <dgm:prSet presAssocID="{38F67ED7-9126-4541-BB1F-3D98F3CCAD4E}" presName="parTx" presStyleLbl="revTx" presStyleIdx="2" presStyleCnt="4">
        <dgm:presLayoutVars>
          <dgm:chMax val="0"/>
          <dgm:chPref val="0"/>
        </dgm:presLayoutVars>
      </dgm:prSet>
      <dgm:spPr/>
    </dgm:pt>
    <dgm:pt modelId="{CEC6F612-A36B-47D0-BBDD-58AE891C4101}" type="pres">
      <dgm:prSet presAssocID="{E60EB144-D81E-4412-A9C9-119020240D48}" presName="sibTrans" presStyleCnt="0"/>
      <dgm:spPr/>
    </dgm:pt>
    <dgm:pt modelId="{345D18E1-0D16-45F4-BB08-49F6A7C51DC3}" type="pres">
      <dgm:prSet presAssocID="{BF66039B-1B1D-4C45-93A4-0DE1D753919C}" presName="compNode" presStyleCnt="0"/>
      <dgm:spPr/>
    </dgm:pt>
    <dgm:pt modelId="{76310A15-A1B2-4212-B36F-757A3C40E1CC}" type="pres">
      <dgm:prSet presAssocID="{BF66039B-1B1D-4C45-93A4-0DE1D753919C}" presName="bgRect" presStyleLbl="bgShp" presStyleIdx="3" presStyleCnt="4"/>
      <dgm:spPr/>
    </dgm:pt>
    <dgm:pt modelId="{D75D1E20-F3A0-49F1-92D4-881B741C8235}" type="pres">
      <dgm:prSet presAssocID="{BF66039B-1B1D-4C45-93A4-0DE1D753919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ôme"/>
        </a:ext>
      </dgm:extLst>
    </dgm:pt>
    <dgm:pt modelId="{C41690E4-F7DF-45AF-BC6D-7CB10A44A2A1}" type="pres">
      <dgm:prSet presAssocID="{BF66039B-1B1D-4C45-93A4-0DE1D753919C}" presName="spaceRect" presStyleCnt="0"/>
      <dgm:spPr/>
    </dgm:pt>
    <dgm:pt modelId="{9543BC7B-7865-4777-B020-6F83DAE88EFD}" type="pres">
      <dgm:prSet presAssocID="{BF66039B-1B1D-4C45-93A4-0DE1D753919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E456201-FE72-4D4E-A1EC-96AAC63FBC25}" type="presOf" srcId="{BA478F9D-F4F5-453F-8898-9F60612F10CD}" destId="{C7410993-3CC5-4B02-A56D-AFA034D453F6}" srcOrd="0" destOrd="0" presId="urn:microsoft.com/office/officeart/2018/2/layout/IconVerticalSolidList"/>
    <dgm:cxn modelId="{A25FB017-2FE0-472E-AE4E-738009D46D22}" srcId="{55FD373B-A5D2-466D-91B2-CE3FD6FCBD43}" destId="{BF66039B-1B1D-4C45-93A4-0DE1D753919C}" srcOrd="3" destOrd="0" parTransId="{97B8A934-201F-4DF9-81B0-BF95CE5F59B1}" sibTransId="{95157A56-A508-461C-BE1A-21D4583B218D}"/>
    <dgm:cxn modelId="{E5724919-53E3-4FC8-A08B-BC86C0D0D174}" srcId="{55FD373B-A5D2-466D-91B2-CE3FD6FCBD43}" destId="{BA478F9D-F4F5-453F-8898-9F60612F10CD}" srcOrd="0" destOrd="0" parTransId="{68312CBD-A23D-4617-B36D-ECDC3DE3D91F}" sibTransId="{F1021334-9524-4CF2-A7C2-1A08541CCAFA}"/>
    <dgm:cxn modelId="{F668BD1D-4AC6-48E4-AD97-EA150195357F}" srcId="{55FD373B-A5D2-466D-91B2-CE3FD6FCBD43}" destId="{38F67ED7-9126-4541-BB1F-3D98F3CCAD4E}" srcOrd="2" destOrd="0" parTransId="{267AE52C-4A38-444D-BD38-D47A93BE698E}" sibTransId="{E60EB144-D81E-4412-A9C9-119020240D48}"/>
    <dgm:cxn modelId="{B1A9A121-DE45-4C4B-9578-E396735B2CBE}" type="presOf" srcId="{55FD373B-A5D2-466D-91B2-CE3FD6FCBD43}" destId="{A63C0572-7412-4160-9A82-E02685779567}" srcOrd="0" destOrd="0" presId="urn:microsoft.com/office/officeart/2018/2/layout/IconVerticalSolidList"/>
    <dgm:cxn modelId="{8B9B499B-ADC7-4FD6-A0B5-6C990BC04E63}" type="presOf" srcId="{D53B718C-321F-4E57-814B-73C145CDCE8E}" destId="{7A8A918C-8ADD-46E7-B1BB-237778458C9C}" srcOrd="0" destOrd="0" presId="urn:microsoft.com/office/officeart/2018/2/layout/IconVerticalSolidList"/>
    <dgm:cxn modelId="{06BFF1D5-5187-41CA-A71A-EDFABCB9AC20}" type="presOf" srcId="{BF66039B-1B1D-4C45-93A4-0DE1D753919C}" destId="{9543BC7B-7865-4777-B020-6F83DAE88EFD}" srcOrd="0" destOrd="0" presId="urn:microsoft.com/office/officeart/2018/2/layout/IconVerticalSolidList"/>
    <dgm:cxn modelId="{1BFA76DE-FFD1-4ACC-902D-762A0742DFA3}" srcId="{55FD373B-A5D2-466D-91B2-CE3FD6FCBD43}" destId="{D53B718C-321F-4E57-814B-73C145CDCE8E}" srcOrd="1" destOrd="0" parTransId="{9D63F6AF-523F-4E55-827E-6AED7BA137CE}" sibTransId="{0A4E0DBA-8444-4DBB-ABE4-A6D56F6E92DC}"/>
    <dgm:cxn modelId="{03349FF7-5FD9-41F9-A357-9B9CF8034A82}" type="presOf" srcId="{38F67ED7-9126-4541-BB1F-3D98F3CCAD4E}" destId="{B46870B2-E66D-46C2-8434-FB7AAC568194}" srcOrd="0" destOrd="0" presId="urn:microsoft.com/office/officeart/2018/2/layout/IconVerticalSolidList"/>
    <dgm:cxn modelId="{A10F37E5-7749-43D7-991B-01E8143AB686}" type="presParOf" srcId="{A63C0572-7412-4160-9A82-E02685779567}" destId="{E94C925F-9593-44D5-AF4C-3F00D2A6975F}" srcOrd="0" destOrd="0" presId="urn:microsoft.com/office/officeart/2018/2/layout/IconVerticalSolidList"/>
    <dgm:cxn modelId="{42895C07-E053-4F0A-A8B8-7DE1C9FD6370}" type="presParOf" srcId="{E94C925F-9593-44D5-AF4C-3F00D2A6975F}" destId="{05500B02-5B71-4A59-B4E4-28AA4EAC3BFD}" srcOrd="0" destOrd="0" presId="urn:microsoft.com/office/officeart/2018/2/layout/IconVerticalSolidList"/>
    <dgm:cxn modelId="{063B8852-FFA0-494E-BAB4-A386BB04F650}" type="presParOf" srcId="{E94C925F-9593-44D5-AF4C-3F00D2A6975F}" destId="{B96D9E95-831E-4D42-8DAD-EB27ED59C7F6}" srcOrd="1" destOrd="0" presId="urn:microsoft.com/office/officeart/2018/2/layout/IconVerticalSolidList"/>
    <dgm:cxn modelId="{6A6CD1A2-9EF8-440D-B314-72952EAC0BBE}" type="presParOf" srcId="{E94C925F-9593-44D5-AF4C-3F00D2A6975F}" destId="{9B166349-3706-487B-83AF-AF16A9E02377}" srcOrd="2" destOrd="0" presId="urn:microsoft.com/office/officeart/2018/2/layout/IconVerticalSolidList"/>
    <dgm:cxn modelId="{3CFD9FC5-8512-464B-9524-26D7AFE6C675}" type="presParOf" srcId="{E94C925F-9593-44D5-AF4C-3F00D2A6975F}" destId="{C7410993-3CC5-4B02-A56D-AFA034D453F6}" srcOrd="3" destOrd="0" presId="urn:microsoft.com/office/officeart/2018/2/layout/IconVerticalSolidList"/>
    <dgm:cxn modelId="{69F5597E-83AF-4856-9F8B-8810A71F8BD5}" type="presParOf" srcId="{A63C0572-7412-4160-9A82-E02685779567}" destId="{22C2F02A-7A6B-4E85-9932-8394F581C978}" srcOrd="1" destOrd="0" presId="urn:microsoft.com/office/officeart/2018/2/layout/IconVerticalSolidList"/>
    <dgm:cxn modelId="{4431D61E-97C2-4465-842A-7F01B551C53B}" type="presParOf" srcId="{A63C0572-7412-4160-9A82-E02685779567}" destId="{5E164DEE-04A3-480E-BB17-115021D034C8}" srcOrd="2" destOrd="0" presId="urn:microsoft.com/office/officeart/2018/2/layout/IconVerticalSolidList"/>
    <dgm:cxn modelId="{D8C6E2CF-DE52-40EE-97EA-F9C0CEEE16D1}" type="presParOf" srcId="{5E164DEE-04A3-480E-BB17-115021D034C8}" destId="{1FE750C1-70B9-4275-83D7-0EEEE760F618}" srcOrd="0" destOrd="0" presId="urn:microsoft.com/office/officeart/2018/2/layout/IconVerticalSolidList"/>
    <dgm:cxn modelId="{2C308EFD-5D7E-45C7-8FE1-B74C09B2F62B}" type="presParOf" srcId="{5E164DEE-04A3-480E-BB17-115021D034C8}" destId="{2CD82ABF-EE24-47FA-88F9-C82C76CEB300}" srcOrd="1" destOrd="0" presId="urn:microsoft.com/office/officeart/2018/2/layout/IconVerticalSolidList"/>
    <dgm:cxn modelId="{607315C1-6735-43A5-91D3-412DA04328EE}" type="presParOf" srcId="{5E164DEE-04A3-480E-BB17-115021D034C8}" destId="{14193A20-33D1-4AE9-9FA7-B39A8EE10994}" srcOrd="2" destOrd="0" presId="urn:microsoft.com/office/officeart/2018/2/layout/IconVerticalSolidList"/>
    <dgm:cxn modelId="{D4BD0030-E287-4673-B464-65BF62AA5481}" type="presParOf" srcId="{5E164DEE-04A3-480E-BB17-115021D034C8}" destId="{7A8A918C-8ADD-46E7-B1BB-237778458C9C}" srcOrd="3" destOrd="0" presId="urn:microsoft.com/office/officeart/2018/2/layout/IconVerticalSolidList"/>
    <dgm:cxn modelId="{0720B9C3-A05A-461C-BA28-8D6C25C0FB5D}" type="presParOf" srcId="{A63C0572-7412-4160-9A82-E02685779567}" destId="{87A79277-B401-4D12-A072-5579BD594B07}" srcOrd="3" destOrd="0" presId="urn:microsoft.com/office/officeart/2018/2/layout/IconVerticalSolidList"/>
    <dgm:cxn modelId="{10F4E127-4A54-44C7-ABB4-855732226108}" type="presParOf" srcId="{A63C0572-7412-4160-9A82-E02685779567}" destId="{E7F68624-6ABC-4B8B-9D90-D43CF6261E6F}" srcOrd="4" destOrd="0" presId="urn:microsoft.com/office/officeart/2018/2/layout/IconVerticalSolidList"/>
    <dgm:cxn modelId="{C620CD78-948F-4844-BDD0-2023C6A64B6D}" type="presParOf" srcId="{E7F68624-6ABC-4B8B-9D90-D43CF6261E6F}" destId="{DEFBCBE1-707E-4D69-BE5E-AB08ACEE9F24}" srcOrd="0" destOrd="0" presId="urn:microsoft.com/office/officeart/2018/2/layout/IconVerticalSolidList"/>
    <dgm:cxn modelId="{2B884D95-3986-4B96-92C2-AB582DC4DD4B}" type="presParOf" srcId="{E7F68624-6ABC-4B8B-9D90-D43CF6261E6F}" destId="{3BF0799D-CF04-49E2-ACE4-C805A0D777D3}" srcOrd="1" destOrd="0" presId="urn:microsoft.com/office/officeart/2018/2/layout/IconVerticalSolidList"/>
    <dgm:cxn modelId="{AE69420B-0FBE-4A2D-BA67-6CED8B9FE189}" type="presParOf" srcId="{E7F68624-6ABC-4B8B-9D90-D43CF6261E6F}" destId="{0217F6ED-0A53-4329-B0E3-1E7B86D17F90}" srcOrd="2" destOrd="0" presId="urn:microsoft.com/office/officeart/2018/2/layout/IconVerticalSolidList"/>
    <dgm:cxn modelId="{59F87416-8472-46C0-B729-21E2FDB8D01F}" type="presParOf" srcId="{E7F68624-6ABC-4B8B-9D90-D43CF6261E6F}" destId="{B46870B2-E66D-46C2-8434-FB7AAC568194}" srcOrd="3" destOrd="0" presId="urn:microsoft.com/office/officeart/2018/2/layout/IconVerticalSolidList"/>
    <dgm:cxn modelId="{8A1A112B-42ED-466B-A603-9378C2019F56}" type="presParOf" srcId="{A63C0572-7412-4160-9A82-E02685779567}" destId="{CEC6F612-A36B-47D0-BBDD-58AE891C4101}" srcOrd="5" destOrd="0" presId="urn:microsoft.com/office/officeart/2018/2/layout/IconVerticalSolidList"/>
    <dgm:cxn modelId="{62AD400A-8949-4388-B627-2F94266F5D8A}" type="presParOf" srcId="{A63C0572-7412-4160-9A82-E02685779567}" destId="{345D18E1-0D16-45F4-BB08-49F6A7C51DC3}" srcOrd="6" destOrd="0" presId="urn:microsoft.com/office/officeart/2018/2/layout/IconVerticalSolidList"/>
    <dgm:cxn modelId="{3B9F8265-2F32-46D6-A505-62E2302208E5}" type="presParOf" srcId="{345D18E1-0D16-45F4-BB08-49F6A7C51DC3}" destId="{76310A15-A1B2-4212-B36F-757A3C40E1CC}" srcOrd="0" destOrd="0" presId="urn:microsoft.com/office/officeart/2018/2/layout/IconVerticalSolidList"/>
    <dgm:cxn modelId="{EA464701-0099-49B4-80D2-44DE1C38C95E}" type="presParOf" srcId="{345D18E1-0D16-45F4-BB08-49F6A7C51DC3}" destId="{D75D1E20-F3A0-49F1-92D4-881B741C8235}" srcOrd="1" destOrd="0" presId="urn:microsoft.com/office/officeart/2018/2/layout/IconVerticalSolidList"/>
    <dgm:cxn modelId="{8F07E6E5-F23A-4089-BFC1-8FDFD2D00213}" type="presParOf" srcId="{345D18E1-0D16-45F4-BB08-49F6A7C51DC3}" destId="{C41690E4-F7DF-45AF-BC6D-7CB10A44A2A1}" srcOrd="2" destOrd="0" presId="urn:microsoft.com/office/officeart/2018/2/layout/IconVerticalSolidList"/>
    <dgm:cxn modelId="{08C635DF-9AB4-4E2D-B3E0-C792A697B479}" type="presParOf" srcId="{345D18E1-0D16-45F4-BB08-49F6A7C51DC3}" destId="{9543BC7B-7865-4777-B020-6F83DAE88E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00B02-5B71-4A59-B4E4-28AA4EAC3BFD}">
      <dsp:nvSpPr>
        <dsp:cNvPr id="0" name=""/>
        <dsp:cNvSpPr/>
      </dsp:nvSpPr>
      <dsp:spPr>
        <a:xfrm>
          <a:off x="0" y="1669"/>
          <a:ext cx="10058399" cy="846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D9E95-831E-4D42-8DAD-EB27ED59C7F6}">
      <dsp:nvSpPr>
        <dsp:cNvPr id="0" name=""/>
        <dsp:cNvSpPr/>
      </dsp:nvSpPr>
      <dsp:spPr>
        <a:xfrm>
          <a:off x="256011" y="192091"/>
          <a:ext cx="465476" cy="4654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410993-3CC5-4B02-A56D-AFA034D453F6}">
      <dsp:nvSpPr>
        <dsp:cNvPr id="0" name=""/>
        <dsp:cNvSpPr/>
      </dsp:nvSpPr>
      <dsp:spPr>
        <a:xfrm>
          <a:off x="977499" y="1669"/>
          <a:ext cx="9080900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Outils EMAS </a:t>
          </a:r>
          <a:r>
            <a:rPr lang="fr-FR" sz="1600" b="1" kern="1200" dirty="0"/>
            <a:t>étendus à toute l’Intercommunale</a:t>
          </a:r>
          <a:r>
            <a:rPr lang="fr-FR" sz="1600" kern="1200" dirty="0"/>
            <a:t> et au-delà des aspects environnementaux (analyse SWOT, besoins des parties prenantes, gestion des compétences, procédures) </a:t>
          </a:r>
          <a:r>
            <a:rPr lang="fr-FR" sz="1600" kern="1200" dirty="0">
              <a:sym typeface="Wingdings" panose="05000000000000000000" pitchFamily="2" charset="2"/>
            </a:rPr>
            <a:t></a:t>
          </a:r>
          <a:r>
            <a:rPr lang="fr-FR" sz="1600" kern="1200" dirty="0"/>
            <a:t> intégration au management</a:t>
          </a:r>
          <a:endParaRPr lang="en-US" sz="1600" kern="1200" dirty="0"/>
        </a:p>
      </dsp:txBody>
      <dsp:txXfrm>
        <a:off x="977499" y="1669"/>
        <a:ext cx="9080900" cy="846320"/>
      </dsp:txXfrm>
    </dsp:sp>
    <dsp:sp modelId="{1FE750C1-70B9-4275-83D7-0EEEE760F618}">
      <dsp:nvSpPr>
        <dsp:cNvPr id="0" name=""/>
        <dsp:cNvSpPr/>
      </dsp:nvSpPr>
      <dsp:spPr>
        <a:xfrm>
          <a:off x="0" y="1059569"/>
          <a:ext cx="10058399" cy="846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82ABF-EE24-47FA-88F9-C82C76CEB300}">
      <dsp:nvSpPr>
        <dsp:cNvPr id="0" name=""/>
        <dsp:cNvSpPr/>
      </dsp:nvSpPr>
      <dsp:spPr>
        <a:xfrm>
          <a:off x="256011" y="1249991"/>
          <a:ext cx="465476" cy="4654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A918C-8ADD-46E7-B1BB-237778458C9C}">
      <dsp:nvSpPr>
        <dsp:cNvPr id="0" name=""/>
        <dsp:cNvSpPr/>
      </dsp:nvSpPr>
      <dsp:spPr>
        <a:xfrm>
          <a:off x="977499" y="1059569"/>
          <a:ext cx="9080900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/>
            <a:t>Veille réglementaire </a:t>
          </a:r>
          <a:r>
            <a:rPr lang="fr-BE" sz="1600" kern="1200" dirty="0"/>
            <a:t>= aide pour le renouvellement des permis des </a:t>
          </a:r>
          <a:r>
            <a:rPr lang="fr-BE" sz="1600" kern="1200" dirty="0" err="1"/>
            <a:t>biocentres</a:t>
          </a:r>
          <a:endParaRPr lang="en-US" sz="1600" kern="1200" dirty="0"/>
        </a:p>
      </dsp:txBody>
      <dsp:txXfrm>
        <a:off x="977499" y="1059569"/>
        <a:ext cx="9080900" cy="846320"/>
      </dsp:txXfrm>
    </dsp:sp>
    <dsp:sp modelId="{DEFBCBE1-707E-4D69-BE5E-AB08ACEE9F24}">
      <dsp:nvSpPr>
        <dsp:cNvPr id="0" name=""/>
        <dsp:cNvSpPr/>
      </dsp:nvSpPr>
      <dsp:spPr>
        <a:xfrm>
          <a:off x="0" y="2117470"/>
          <a:ext cx="10058399" cy="846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0799D-CF04-49E2-ACE4-C805A0D777D3}">
      <dsp:nvSpPr>
        <dsp:cNvPr id="0" name=""/>
        <dsp:cNvSpPr/>
      </dsp:nvSpPr>
      <dsp:spPr>
        <a:xfrm>
          <a:off x="256011" y="2307892"/>
          <a:ext cx="465476" cy="4654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870B2-E66D-46C2-8434-FB7AAC568194}">
      <dsp:nvSpPr>
        <dsp:cNvPr id="0" name=""/>
        <dsp:cNvSpPr/>
      </dsp:nvSpPr>
      <dsp:spPr>
        <a:xfrm>
          <a:off x="977499" y="2117470"/>
          <a:ext cx="9080900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dirty="0"/>
            <a:t>Certification = </a:t>
          </a:r>
          <a:r>
            <a:rPr lang="fr-BE" sz="1600" b="1" kern="1200" dirty="0"/>
            <a:t>reconnaissance</a:t>
          </a:r>
          <a:r>
            <a:rPr lang="fr-BE" sz="1600" kern="1200" dirty="0"/>
            <a:t> de notre engagement et de nos efforts en faveur de l’environnement</a:t>
          </a:r>
          <a:endParaRPr lang="en-US" sz="1600" kern="1200" dirty="0"/>
        </a:p>
      </dsp:txBody>
      <dsp:txXfrm>
        <a:off x="977499" y="2117470"/>
        <a:ext cx="9080900" cy="846320"/>
      </dsp:txXfrm>
    </dsp:sp>
    <dsp:sp modelId="{76310A15-A1B2-4212-B36F-757A3C40E1CC}">
      <dsp:nvSpPr>
        <dsp:cNvPr id="0" name=""/>
        <dsp:cNvSpPr/>
      </dsp:nvSpPr>
      <dsp:spPr>
        <a:xfrm>
          <a:off x="0" y="3175370"/>
          <a:ext cx="10058399" cy="84632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5D1E20-F3A0-49F1-92D4-881B741C8235}">
      <dsp:nvSpPr>
        <dsp:cNvPr id="0" name=""/>
        <dsp:cNvSpPr/>
      </dsp:nvSpPr>
      <dsp:spPr>
        <a:xfrm>
          <a:off x="256011" y="3365792"/>
          <a:ext cx="465476" cy="4654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43BC7B-7865-4777-B020-6F83DAE88EFD}">
      <dsp:nvSpPr>
        <dsp:cNvPr id="0" name=""/>
        <dsp:cNvSpPr/>
      </dsp:nvSpPr>
      <dsp:spPr>
        <a:xfrm>
          <a:off x="977499" y="3175370"/>
          <a:ext cx="9080900" cy="846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69" tIns="89569" rIns="89569" bIns="8956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kern="1200" dirty="0"/>
            <a:t>Certification = obligation d’</a:t>
          </a:r>
          <a:r>
            <a:rPr lang="fr-BE" sz="1600" b="1" kern="1200" dirty="0"/>
            <a:t>améliorer nos performances environnementales </a:t>
          </a:r>
          <a:r>
            <a:rPr lang="fr-BE" sz="1600" kern="1200" dirty="0"/>
            <a:t>(en lien avec nos valeurs)</a:t>
          </a:r>
          <a:endParaRPr lang="en-US" sz="1600" kern="1200" dirty="0"/>
        </a:p>
      </dsp:txBody>
      <dsp:txXfrm>
        <a:off x="977499" y="3175370"/>
        <a:ext cx="9080900" cy="846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8C689-F2CA-40A0-B9F9-CD3436ED846B}" type="datetimeFigureOut">
              <a:rPr lang="fr-BE" smtClean="0"/>
              <a:t>03-10-23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C7665-2B1E-48BD-8A54-CF381747CBD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920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DB1D-CD65-4DDD-9AEA-87BDE0AE2F4B}" type="datetime1">
              <a:rPr lang="fr-BE" smtClean="0"/>
              <a:t>03-10-23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325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3A7F-F8AB-4F33-8C0A-5315A072C57A}" type="datetime1">
              <a:rPr lang="fr-BE" smtClean="0"/>
              <a:t>03-10-23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485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389D5-2C72-4791-8575-524CD9AE3654}" type="datetime1">
              <a:rPr lang="fr-BE" smtClean="0"/>
              <a:t>03-10-23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7776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00F2B-BD0B-477E-91F1-983C65A52942}" type="datetime1">
              <a:rPr lang="fr-BE" smtClean="0"/>
              <a:t>03-10-23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286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FF5CC-6CF5-400E-91C3-2B015BC28F3A}" type="datetime1">
              <a:rPr lang="fr-BE" smtClean="0"/>
              <a:t>03-10-23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06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D0067-8DD0-487A-985D-3221C1A03F6C}" type="datetime1">
              <a:rPr lang="fr-BE" smtClean="0"/>
              <a:t>03-10-23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9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2BF0C-4AD5-4D61-94A0-F5A56F953623}" type="datetime1">
              <a:rPr lang="fr-BE" smtClean="0"/>
              <a:t>03-10-23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9575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2E2C-B31B-4F27-9418-FEFC8424114B}" type="datetime1">
              <a:rPr lang="fr-BE" smtClean="0"/>
              <a:t>03-10-23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770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E775-DACB-43EC-8654-B394B5CA0681}" type="datetime1">
              <a:rPr lang="fr-BE" smtClean="0"/>
              <a:t>03-10-23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423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A6A21D7-515C-4E25-82F1-E0595EA37E29}" type="datetime1">
              <a:rPr lang="fr-BE" smtClean="0"/>
              <a:t>03-10-23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820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D3547-5087-49D0-9ACA-F4B578D9A6D8}" type="datetime1">
              <a:rPr lang="fr-BE" smtClean="0"/>
              <a:t>03-10-23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1393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BC5E8D4-9061-41E5-8D1B-14FA7C055D90}" type="datetime1">
              <a:rPr lang="fr-BE" smtClean="0"/>
              <a:t>03-10-23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6EA2982-3638-4E6E-9B84-273DAFBF1578}" type="slidenum">
              <a:rPr lang="fr-BE" smtClean="0"/>
              <a:t>‹N°›</a:t>
            </a:fld>
            <a:endParaRPr lang="fr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0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oreels@intradel.be" TargetMode="External"/><Relationship Id="rId2" Type="http://schemas.openxmlformats.org/officeDocument/2006/relationships/hyperlink" Target="mailto:virginie.dieu@intradel.b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AwC73dC2H4&amp;t=1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qtYZ0wd7ic&amp;list=PLwPcLDDvm6Wi9ePpddtiT3Z0V8bsVf7Wf&amp;index=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 de texte 2">
            <a:extLst>
              <a:ext uri="{FF2B5EF4-FFF2-40B4-BE49-F238E27FC236}">
                <a16:creationId xmlns:a16="http://schemas.microsoft.com/office/drawing/2014/main" id="{70F53B19-2336-405B-AF90-791DA3497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5156455"/>
            <a:ext cx="9311011" cy="497315"/>
          </a:xfrm>
          <a:prstGeom prst="rect">
            <a:avLst/>
          </a:prstGeom>
          <a:solidFill>
            <a:srgbClr val="5D6A08"/>
          </a:solidFill>
          <a:ln w="9525">
            <a:solidFill>
              <a:srgbClr val="5D6A08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BE" sz="2000" dirty="0">
                <a:solidFill>
                  <a:schemeClr val="bg1"/>
                </a:solidFill>
                <a:effectLst/>
                <a:latin typeface="Malgun Gothic" panose="020B0503020000020004" pitchFamily="34" charset="-127"/>
                <a:ea typeface="Calibri" panose="020F0502020204030204" pitchFamily="34" charset="0"/>
                <a:cs typeface="Times New Roman" panose="02020603050405020304" pitchFamily="18" charset="0"/>
              </a:rPr>
              <a:t>Situation dans le secteur des déchets ménagers – Exemple d’Intradel </a:t>
            </a:r>
            <a:endParaRPr lang="fr-BE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 de texte 2">
            <a:extLst>
              <a:ext uri="{FF2B5EF4-FFF2-40B4-BE49-F238E27FC236}">
                <a16:creationId xmlns:a16="http://schemas.microsoft.com/office/drawing/2014/main" id="{28A788F1-242F-4573-BF22-E9A4650CC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4428567"/>
            <a:ext cx="5059974" cy="5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sz="3600" b="1" dirty="0">
                <a:effectLst/>
                <a:latin typeface="Bahnschrift Condensed" panose="020B0502040204020203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EMAS Day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632B425-5CF5-43FF-A749-B2FE5323F2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61" y="12606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45EA7C0-D356-4536-A15B-5C26141A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pPr/>
              <a:t>1</a:t>
            </a:fld>
            <a:endParaRPr lang="fr-BE"/>
          </a:p>
        </p:txBody>
      </p:sp>
      <p:pic>
        <p:nvPicPr>
          <p:cNvPr id="8" name="Image 7" descr="Une image contenant herbe, plein air, plante, Conception urbaine&#10;&#10;Description générée automatiquement">
            <a:extLst>
              <a:ext uri="{FF2B5EF4-FFF2-40B4-BE49-F238E27FC236}">
                <a16:creationId xmlns:a16="http://schemas.microsoft.com/office/drawing/2014/main" id="{8F1B0417-5277-0523-FE90-4043237D9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24615" b="23781"/>
          <a:stretch/>
        </p:blipFill>
        <p:spPr>
          <a:xfrm>
            <a:off x="1200150" y="1038289"/>
            <a:ext cx="9311011" cy="33219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3C7411A-8A17-A34A-9E3C-C9E0E516BA30}"/>
              </a:ext>
            </a:extLst>
          </p:cNvPr>
          <p:cNvSpPr/>
          <p:nvPr/>
        </p:nvSpPr>
        <p:spPr>
          <a:xfrm>
            <a:off x="5022769" y="4268545"/>
            <a:ext cx="2266950" cy="120959"/>
          </a:xfrm>
          <a:prstGeom prst="rect">
            <a:avLst/>
          </a:prstGeom>
          <a:solidFill>
            <a:srgbClr val="5D6A08"/>
          </a:solidFill>
          <a:ln>
            <a:solidFill>
              <a:srgbClr val="5D6A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184395B5-5A03-E287-1197-8AF4DD8DB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523" y="4448472"/>
            <a:ext cx="3214017" cy="5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BE" sz="3600" b="1" dirty="0">
                <a:effectLst/>
                <a:latin typeface="Bahnschrift Condensed" panose="020B0502040204020203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4 octobre 2023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B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Image 3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74BFB326-29E6-8B22-4B30-723D6FD4D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4" y="126061"/>
            <a:ext cx="962775" cy="14068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D07513-313D-8883-211C-216404D0A255}"/>
              </a:ext>
            </a:extLst>
          </p:cNvPr>
          <p:cNvSpPr txBox="1"/>
          <p:nvPr/>
        </p:nvSpPr>
        <p:spPr>
          <a:xfrm>
            <a:off x="6072844" y="5991498"/>
            <a:ext cx="6119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Virginie Dieu – Responsable Département Recyclage &amp; Valorisation des matières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776097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A4657-A0BB-56DE-0E03-B3033DB09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400" dirty="0"/>
              <a:t>Intradel &amp; </a:t>
            </a:r>
            <a:r>
              <a:rPr lang="fr-BE" sz="4400" dirty="0" err="1"/>
              <a:t>Uvelia</a:t>
            </a:r>
            <a:endParaRPr lang="fr-BE" sz="44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917897-B8DE-7ECD-774C-2DC45D2A7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Société d’exploitation créée par Intradel </a:t>
            </a:r>
          </a:p>
          <a:p>
            <a:pPr lvl="1"/>
            <a:r>
              <a:rPr lang="fr-BE" dirty="0"/>
              <a:t>UVE : unité de valorisation énergétique</a:t>
            </a:r>
          </a:p>
          <a:p>
            <a:pPr lvl="1"/>
            <a:r>
              <a:rPr lang="fr-BE" dirty="0"/>
              <a:t>UBDO : unité de biométhanisation des déchets organiques</a:t>
            </a:r>
          </a:p>
          <a:p>
            <a:pPr lvl="1"/>
            <a:r>
              <a:rPr lang="fr-BE" dirty="0"/>
              <a:t>CET : centre d’enfouissement technique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D5043D-59E8-587C-F186-3677574D3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10</a:t>
            </a:fld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6EF263-3DF3-0A62-4FDE-B540EDE26C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Police, Graphique, logo, conception&#10;&#10;Description générée automatiquement">
            <a:extLst>
              <a:ext uri="{FF2B5EF4-FFF2-40B4-BE49-F238E27FC236}">
                <a16:creationId xmlns:a16="http://schemas.microsoft.com/office/drawing/2014/main" id="{DE261AAB-25B5-EBB1-4852-D505770832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r="22146"/>
          <a:stretch/>
        </p:blipFill>
        <p:spPr>
          <a:xfrm>
            <a:off x="7352973" y="2159897"/>
            <a:ext cx="1929391" cy="752979"/>
          </a:xfrm>
          <a:prstGeom prst="rect">
            <a:avLst/>
          </a:prstGeom>
        </p:spPr>
      </p:pic>
      <p:pic>
        <p:nvPicPr>
          <p:cNvPr id="10" name="Image 9" descr="Une image contenant plein air, ciel, eau, bâtiment&#10;&#10;Description générée automatiquement">
            <a:extLst>
              <a:ext uri="{FF2B5EF4-FFF2-40B4-BE49-F238E27FC236}">
                <a16:creationId xmlns:a16="http://schemas.microsoft.com/office/drawing/2014/main" id="{8584BA08-71DD-2FF2-E0DE-7FACB70F9A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7" b="11929"/>
          <a:stretch/>
        </p:blipFill>
        <p:spPr>
          <a:xfrm>
            <a:off x="3235491" y="3411919"/>
            <a:ext cx="5721017" cy="24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1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3374F-A53B-1820-6DD6-C39A26E4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4800" dirty="0"/>
              <a:t>UVE </a:t>
            </a:r>
            <a:r>
              <a:rPr lang="fr-BE" sz="3200" dirty="0"/>
              <a:t>– </a:t>
            </a:r>
            <a:r>
              <a:rPr lang="fr-FR" sz="3200" dirty="0"/>
              <a:t>unité de valorisation énergétique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6B69BE-AC29-6DB1-AA04-053F5C17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842" y="2208362"/>
            <a:ext cx="4855815" cy="3810088"/>
          </a:xfrm>
        </p:spPr>
        <p:txBody>
          <a:bodyPr/>
          <a:lstStyle/>
          <a:p>
            <a:pPr algn="ctr"/>
            <a:r>
              <a:rPr lang="fr-FR" sz="2000" dirty="0"/>
              <a:t>Vente d’électricité UVE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BE0F90-511C-5CE1-34B1-C48E2494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11</a:t>
            </a:fld>
            <a:endParaRPr lang="fr-BE"/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FD0F2D05-7ADE-8AA1-B4FD-00644B598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936" y="2578911"/>
            <a:ext cx="6806496" cy="32822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9E68BC-AD38-93DF-6365-3FAE01B30C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0D3BC9-8AAB-099E-DA1A-A49EE75F6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344" y="3080369"/>
            <a:ext cx="2607039" cy="9264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52F360-CC8C-2DF0-8669-B74A7863769C}"/>
              </a:ext>
            </a:extLst>
          </p:cNvPr>
          <p:cNvSpPr txBox="1"/>
          <p:nvPr/>
        </p:nvSpPr>
        <p:spPr>
          <a:xfrm>
            <a:off x="875579" y="3001043"/>
            <a:ext cx="18028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 de</a:t>
            </a:r>
          </a:p>
          <a:p>
            <a:pPr algn="ctr"/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370.000 tonnes</a:t>
            </a:r>
          </a:p>
          <a:p>
            <a:pPr algn="ctr"/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déchets </a:t>
            </a:r>
          </a:p>
          <a:p>
            <a:pPr algn="ctr"/>
            <a:r>
              <a:rPr lang="fr-BE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(en 2022)</a:t>
            </a: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84ED45E6-663B-103A-2A42-979EC29B5078}"/>
              </a:ext>
            </a:extLst>
          </p:cNvPr>
          <p:cNvSpPr/>
          <p:nvPr/>
        </p:nvSpPr>
        <p:spPr>
          <a:xfrm>
            <a:off x="1699342" y="1995090"/>
            <a:ext cx="4580688" cy="97070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9E2BFDB-627F-0B2A-3CF2-4C965A7AF8E8}"/>
              </a:ext>
            </a:extLst>
          </p:cNvPr>
          <p:cNvSpPr txBox="1">
            <a:spLocks/>
          </p:cNvSpPr>
          <p:nvPr/>
        </p:nvSpPr>
        <p:spPr>
          <a:xfrm>
            <a:off x="1227149" y="4762447"/>
            <a:ext cx="3206788" cy="10986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Quelques indicateurs </a:t>
            </a:r>
          </a:p>
          <a:p>
            <a:pPr lvl="1"/>
            <a:r>
              <a:rPr lang="fr-BE" dirty="0"/>
              <a:t>Réactifs traitement des fumées</a:t>
            </a:r>
          </a:p>
          <a:p>
            <a:pPr lvl="1"/>
            <a:r>
              <a:rPr lang="fr-BE" dirty="0"/>
              <a:t>Emissions atmosphériques</a:t>
            </a:r>
          </a:p>
          <a:p>
            <a:pPr lvl="1"/>
            <a:r>
              <a:rPr lang="fr-BE" dirty="0"/>
              <a:t>Apports …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405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3374F-A53B-1820-6DD6-C39A26E4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CET </a:t>
            </a:r>
            <a:r>
              <a:rPr lang="fr-BE" sz="3200" dirty="0"/>
              <a:t>– </a:t>
            </a:r>
            <a:r>
              <a:rPr lang="fr-FR" sz="3200" dirty="0"/>
              <a:t>centre d’enfouissement technique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BE0F90-511C-5CE1-34B1-C48E2494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12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9E68BC-AD38-93DF-6365-3FAE01B30C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52F360-CC8C-2DF0-8669-B74A7863769C}"/>
              </a:ext>
            </a:extLst>
          </p:cNvPr>
          <p:cNvSpPr txBox="1"/>
          <p:nvPr/>
        </p:nvSpPr>
        <p:spPr>
          <a:xfrm>
            <a:off x="753109" y="3001043"/>
            <a:ext cx="20477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Enfouissement de</a:t>
            </a:r>
          </a:p>
          <a:p>
            <a:pPr algn="ctr"/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100.000 tonnes</a:t>
            </a:r>
          </a:p>
          <a:p>
            <a:pPr algn="ctr"/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résidu ultime </a:t>
            </a:r>
          </a:p>
          <a:p>
            <a:pPr algn="ctr"/>
            <a:r>
              <a:rPr lang="fr-BE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(en 2022)</a:t>
            </a:r>
          </a:p>
        </p:txBody>
      </p:sp>
      <p:sp>
        <p:nvSpPr>
          <p:cNvPr id="9" name="Flèche : courbe vers le bas 8">
            <a:extLst>
              <a:ext uri="{FF2B5EF4-FFF2-40B4-BE49-F238E27FC236}">
                <a16:creationId xmlns:a16="http://schemas.microsoft.com/office/drawing/2014/main" id="{84ED45E6-663B-103A-2A42-979EC29B5078}"/>
              </a:ext>
            </a:extLst>
          </p:cNvPr>
          <p:cNvSpPr/>
          <p:nvPr/>
        </p:nvSpPr>
        <p:spPr>
          <a:xfrm>
            <a:off x="1699342" y="1995090"/>
            <a:ext cx="4580688" cy="97070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9E2BFDB-627F-0B2A-3CF2-4C965A7AF8E8}"/>
              </a:ext>
            </a:extLst>
          </p:cNvPr>
          <p:cNvSpPr txBox="1">
            <a:spLocks/>
          </p:cNvSpPr>
          <p:nvPr/>
        </p:nvSpPr>
        <p:spPr>
          <a:xfrm>
            <a:off x="1227149" y="4762447"/>
            <a:ext cx="3206788" cy="10986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/>
              <a:t>Quelques indicateurs </a:t>
            </a:r>
          </a:p>
          <a:p>
            <a:pPr lvl="1"/>
            <a:r>
              <a:rPr lang="fr-BE" dirty="0"/>
              <a:t>Biogaz produit</a:t>
            </a:r>
          </a:p>
          <a:p>
            <a:pPr lvl="1"/>
            <a:r>
              <a:rPr lang="fr-BE" dirty="0"/>
              <a:t>Rejets d’eaux usées</a:t>
            </a:r>
          </a:p>
          <a:p>
            <a:pPr lvl="1"/>
            <a:r>
              <a:rPr lang="fr-BE" dirty="0"/>
              <a:t>Odeurs …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14D24E73-F4E6-5E57-66A3-C659F7A8EC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333839"/>
              </p:ext>
            </p:extLst>
          </p:nvPr>
        </p:nvGraphicFramePr>
        <p:xfrm>
          <a:off x="5640225" y="2798749"/>
          <a:ext cx="5594258" cy="3062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61BCDFC-9B0C-C5C1-5291-88764AC23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912" y="2247441"/>
            <a:ext cx="4855815" cy="3898194"/>
          </a:xfrm>
        </p:spPr>
        <p:txBody>
          <a:bodyPr/>
          <a:lstStyle/>
          <a:p>
            <a:pPr algn="ctr"/>
            <a:r>
              <a:rPr lang="fr-FR" sz="2000" dirty="0"/>
              <a:t>Déchets enfouis en 2022</a:t>
            </a:r>
            <a:endParaRPr lang="fr-B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51DF8A6-E403-763F-933C-FD0EE86FAB07}"/>
              </a:ext>
            </a:extLst>
          </p:cNvPr>
          <p:cNvSpPr txBox="1"/>
          <p:nvPr/>
        </p:nvSpPr>
        <p:spPr>
          <a:xfrm>
            <a:off x="5353788" y="5918322"/>
            <a:ext cx="713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*REFIOMS : Résidu d’Epuration des Fumées d’Incinération d’Ordures Ménagères  </a:t>
            </a:r>
          </a:p>
        </p:txBody>
      </p:sp>
    </p:spTree>
    <p:extLst>
      <p:ext uri="{BB962C8B-B14F-4D97-AF65-F5344CB8AC3E}">
        <p14:creationId xmlns:p14="http://schemas.microsoft.com/office/powerpoint/2010/main" val="34605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68D90-CE70-4157-B230-D56BF719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>
                <a:solidFill>
                  <a:schemeClr val="bg1"/>
                </a:solidFill>
              </a:rPr>
              <a:t>Biocentres</a:t>
            </a:r>
            <a:r>
              <a:rPr lang="fr-FR" sz="4400" dirty="0"/>
              <a:t> </a:t>
            </a:r>
            <a:r>
              <a:rPr lang="fr-FR" sz="3600" dirty="0"/>
              <a:t>– Traitement des déchets verts</a:t>
            </a:r>
            <a:endParaRPr lang="fr-BE" sz="4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EDCC6A-B540-4409-8497-467237057B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3EFF5A-0490-4237-B9B0-EAC0EA63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>
                <a:solidFill>
                  <a:schemeClr val="tx1"/>
                </a:solidFill>
              </a:rPr>
              <a:t>13</a:t>
            </a:fld>
            <a:endParaRPr lang="fr-BE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5B5DB8-0282-4FD2-9ACA-00EEB0D10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-1" r="1064" b="4427"/>
          <a:stretch/>
        </p:blipFill>
        <p:spPr>
          <a:xfrm>
            <a:off x="2205826" y="1931034"/>
            <a:ext cx="7780347" cy="435127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C7C8CEF-5E3E-411A-974F-E60B577B9AD2}"/>
              </a:ext>
            </a:extLst>
          </p:cNvPr>
          <p:cNvSpPr txBox="1"/>
          <p:nvPr/>
        </p:nvSpPr>
        <p:spPr>
          <a:xfrm>
            <a:off x="5769091" y="2209518"/>
            <a:ext cx="1485677" cy="692468"/>
          </a:xfrm>
          <a:prstGeom prst="ellipse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/>
              <a:t>Biocentre</a:t>
            </a:r>
          </a:p>
          <a:p>
            <a:pPr algn="ctr"/>
            <a:r>
              <a:rPr lang="fr-FR" sz="1200" b="1" dirty="0" err="1"/>
              <a:t>Lixhe</a:t>
            </a:r>
            <a:endParaRPr lang="fr-BE" sz="12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ED1988D-7A3D-4F50-BC2C-3BFCB2094251}"/>
              </a:ext>
            </a:extLst>
          </p:cNvPr>
          <p:cNvSpPr txBox="1"/>
          <p:nvPr/>
        </p:nvSpPr>
        <p:spPr>
          <a:xfrm>
            <a:off x="6149253" y="3392565"/>
            <a:ext cx="1450848" cy="692468"/>
          </a:xfrm>
          <a:prstGeom prst="ellipse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/>
              <a:t>Biocentre</a:t>
            </a:r>
          </a:p>
          <a:p>
            <a:pPr algn="ctr"/>
            <a:r>
              <a:rPr lang="fr-FR" sz="1200" b="1" dirty="0"/>
              <a:t>Soumagne</a:t>
            </a:r>
            <a:endParaRPr lang="fr-BE" sz="1200" b="1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1F3FED1-A70C-4891-93F1-5559B133FC4A}"/>
              </a:ext>
            </a:extLst>
          </p:cNvPr>
          <p:cNvSpPr/>
          <p:nvPr/>
        </p:nvSpPr>
        <p:spPr>
          <a:xfrm>
            <a:off x="3857233" y="2936098"/>
            <a:ext cx="1080000" cy="10800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4E6271-98DE-4BFB-A3C1-B5F83C9BB773}"/>
              </a:ext>
            </a:extLst>
          </p:cNvPr>
          <p:cNvSpPr/>
          <p:nvPr/>
        </p:nvSpPr>
        <p:spPr>
          <a:xfrm>
            <a:off x="5954516" y="1981866"/>
            <a:ext cx="1080000" cy="10800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7C2F354-138A-4208-B6D3-482772E3225D}"/>
              </a:ext>
            </a:extLst>
          </p:cNvPr>
          <p:cNvSpPr/>
          <p:nvPr/>
        </p:nvSpPr>
        <p:spPr>
          <a:xfrm>
            <a:off x="6414785" y="3288799"/>
            <a:ext cx="900000" cy="90000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C336C4F-6F61-4062-AF36-A9DE33958729}"/>
              </a:ext>
            </a:extLst>
          </p:cNvPr>
          <p:cNvSpPr txBox="1"/>
          <p:nvPr/>
        </p:nvSpPr>
        <p:spPr>
          <a:xfrm>
            <a:off x="3446482" y="3129864"/>
            <a:ext cx="1901501" cy="692468"/>
          </a:xfrm>
          <a:prstGeom prst="ellipse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1400" b="1" dirty="0"/>
              <a:t>Biocentre  </a:t>
            </a:r>
          </a:p>
          <a:p>
            <a:pPr algn="ctr"/>
            <a:r>
              <a:rPr lang="fr-FR" sz="1200" b="1" dirty="0"/>
              <a:t>Grâce-Hollogne</a:t>
            </a:r>
            <a:endParaRPr lang="fr-BE" sz="1200" b="1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28DBE00-8078-46B7-A3E4-3C89719F5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41600"/>
          <a:stretch/>
        </p:blipFill>
        <p:spPr>
          <a:xfrm>
            <a:off x="500716" y="977499"/>
            <a:ext cx="3410220" cy="87399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BA96070-7048-4128-8047-EC0953146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77" y="5221212"/>
            <a:ext cx="1450848" cy="597408"/>
          </a:xfrm>
          <a:prstGeom prst="rect">
            <a:avLst/>
          </a:prstGeom>
        </p:spPr>
      </p:pic>
      <p:pic>
        <p:nvPicPr>
          <p:cNvPr id="11" name="Espace réservé du contenu 10" descr="Une image contenant plein air, ciel, arbre, sol&#10;&#10;Description générée automatiquement">
            <a:extLst>
              <a:ext uri="{FF2B5EF4-FFF2-40B4-BE49-F238E27FC236}">
                <a16:creationId xmlns:a16="http://schemas.microsoft.com/office/drawing/2014/main" id="{27E90664-3DC9-EB11-F149-D672BAFA6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350" y="1841126"/>
            <a:ext cx="1882376" cy="1253999"/>
          </a:xfrm>
        </p:spPr>
      </p:pic>
      <p:pic>
        <p:nvPicPr>
          <p:cNvPr id="8" name="Image 7" descr="Une image contenant boisson&#10;&#10;Description générée automatiquement">
            <a:extLst>
              <a:ext uri="{FF2B5EF4-FFF2-40B4-BE49-F238E27FC236}">
                <a16:creationId xmlns:a16="http://schemas.microsoft.com/office/drawing/2014/main" id="{B3C1B5B1-6DCC-D552-1D60-D077DD990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08"/>
          <a:stretch/>
        </p:blipFill>
        <p:spPr>
          <a:xfrm>
            <a:off x="2514035" y="2925627"/>
            <a:ext cx="1229362" cy="133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3374F-A53B-1820-6DD6-C39A26E4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                           - Quantités de déchets verts ménagers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BE0F90-511C-5CE1-34B1-C48E2494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14</a:t>
            </a:fld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DC13582-1D5C-993D-5C3F-0EB80D882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848" y="2195028"/>
            <a:ext cx="7850605" cy="36854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323B12-62FC-FF1C-EC2D-9E83106C36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40A675-B0F6-82F1-1736-87F26D4EF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41600"/>
          <a:stretch/>
        </p:blipFill>
        <p:spPr>
          <a:xfrm>
            <a:off x="500716" y="977499"/>
            <a:ext cx="3410220" cy="8739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EE844D9-9051-DFEF-497B-482A4A0182A4}"/>
              </a:ext>
            </a:extLst>
          </p:cNvPr>
          <p:cNvSpPr txBox="1"/>
          <p:nvPr/>
        </p:nvSpPr>
        <p:spPr>
          <a:xfrm rot="16200000">
            <a:off x="365916" y="3482749"/>
            <a:ext cx="22500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</a:t>
            </a: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kg/an/hab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itant]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29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3374F-A53B-1820-6DD6-C39A26E4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             </a:t>
            </a:r>
            <a:r>
              <a:rPr lang="fr-FR" sz="3200" dirty="0"/>
              <a:t>de Grâce-Hollogne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BE0F90-511C-5CE1-34B1-C48E2494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15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9E68BC-AD38-93DF-6365-3FAE01B30C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D5865B-2AB2-A6EC-C3FD-74325A9AE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41600"/>
          <a:stretch/>
        </p:blipFill>
        <p:spPr>
          <a:xfrm>
            <a:off x="500716" y="977499"/>
            <a:ext cx="3410220" cy="8739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208184-73C8-AF8C-B9C0-13AC300B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532" y="2718698"/>
            <a:ext cx="5687930" cy="29719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2A37A2-5DE3-9E48-8449-6EA810881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59" y="2766587"/>
            <a:ext cx="5617173" cy="2876147"/>
          </a:xfrm>
          <a:prstGeom prst="rect">
            <a:avLst/>
          </a:prstGeom>
        </p:spPr>
      </p:pic>
      <p:sp>
        <p:nvSpPr>
          <p:cNvPr id="15" name="Flèche : courbe vers le bas 14">
            <a:extLst>
              <a:ext uri="{FF2B5EF4-FFF2-40B4-BE49-F238E27FC236}">
                <a16:creationId xmlns:a16="http://schemas.microsoft.com/office/drawing/2014/main" id="{3962DD3E-CDD1-E63E-CC70-A33C22D0D436}"/>
              </a:ext>
            </a:extLst>
          </p:cNvPr>
          <p:cNvSpPr/>
          <p:nvPr/>
        </p:nvSpPr>
        <p:spPr>
          <a:xfrm>
            <a:off x="3502263" y="1871220"/>
            <a:ext cx="4580688" cy="97070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A37B4-0D8D-317D-D1F7-8086A6E2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D468A9-CEB3-FA7C-2C7D-82F044F53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16</a:t>
            </a:fld>
            <a:endParaRPr lang="fr-BE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CF9A2EB-8EC7-6D14-414E-CE3EC311A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0"/>
            <a:ext cx="12245009" cy="6581301"/>
          </a:xfrm>
        </p:spPr>
      </p:pic>
    </p:spTree>
    <p:extLst>
      <p:ext uri="{BB962C8B-B14F-4D97-AF65-F5344CB8AC3E}">
        <p14:creationId xmlns:p14="http://schemas.microsoft.com/office/powerpoint/2010/main" val="154865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FDF24-C826-F329-1D3D-975F39DD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Visite Pôle Ressources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8A9074-2768-56BB-7AAB-9629D367B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Pôle Ressources </a:t>
            </a:r>
          </a:p>
          <a:p>
            <a:pPr lvl="1"/>
            <a:r>
              <a:rPr lang="fr-FR" dirty="0" err="1"/>
              <a:t>Biocentre</a:t>
            </a:r>
            <a:r>
              <a:rPr lang="fr-FR" dirty="0"/>
              <a:t> de Grâce-Hollogne</a:t>
            </a:r>
          </a:p>
          <a:p>
            <a:pPr lvl="1"/>
            <a:r>
              <a:rPr lang="fr-FR" dirty="0"/>
              <a:t>Jardin Ressources</a:t>
            </a:r>
          </a:p>
          <a:p>
            <a:pPr lvl="1"/>
            <a:r>
              <a:rPr lang="fr-FR" dirty="0"/>
              <a:t>Ressourcerie du Pays de Liège</a:t>
            </a:r>
          </a:p>
          <a:p>
            <a:pPr lvl="1"/>
            <a:r>
              <a:rPr lang="fr-FR" dirty="0" err="1"/>
              <a:t>ElectroSOFIE</a:t>
            </a:r>
            <a:endParaRPr lang="fr-FR" dirty="0"/>
          </a:p>
          <a:p>
            <a:endParaRPr lang="fr-FR" dirty="0"/>
          </a:p>
          <a:p>
            <a:r>
              <a:rPr lang="fr-FR" dirty="0"/>
              <a:t>2 visites prévues = 2 groupes </a:t>
            </a:r>
          </a:p>
          <a:p>
            <a:pPr lvl="1"/>
            <a:r>
              <a:rPr lang="fr-FR" dirty="0"/>
              <a:t>Visite du </a:t>
            </a:r>
            <a:r>
              <a:rPr lang="fr-FR" dirty="0" err="1"/>
              <a:t>biocentre</a:t>
            </a:r>
            <a:r>
              <a:rPr lang="fr-FR" dirty="0"/>
              <a:t> </a:t>
            </a: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(30 minutes)</a:t>
            </a:r>
          </a:p>
          <a:p>
            <a:pPr lvl="1"/>
            <a:r>
              <a:rPr lang="fr-FR" dirty="0"/>
              <a:t>Visite du Jardin Ressources </a:t>
            </a:r>
            <a:r>
              <a:rPr lang="fr-F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(30 minutes)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36539D-53E6-3171-5394-16BE1DDD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17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20C435-0734-5145-3540-DCC58A1ACD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3"/>
          <a:stretch/>
        </p:blipFill>
        <p:spPr bwMode="auto">
          <a:xfrm>
            <a:off x="6180924" y="1924481"/>
            <a:ext cx="5042642" cy="3944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F028934-40D2-365D-3102-6B6FB868E6E6}"/>
              </a:ext>
            </a:extLst>
          </p:cNvPr>
          <p:cNvCxnSpPr>
            <a:cxnSpLocks/>
          </p:cNvCxnSpPr>
          <p:nvPr/>
        </p:nvCxnSpPr>
        <p:spPr>
          <a:xfrm flipV="1">
            <a:off x="6268453" y="2875547"/>
            <a:ext cx="2352173" cy="8061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602CC70-A8BC-1CAA-A665-59BEAC9BC8A0}"/>
              </a:ext>
            </a:extLst>
          </p:cNvPr>
          <p:cNvCxnSpPr>
            <a:cxnSpLocks/>
          </p:cNvCxnSpPr>
          <p:nvPr/>
        </p:nvCxnSpPr>
        <p:spPr>
          <a:xfrm flipH="1" flipV="1">
            <a:off x="8392026" y="2809374"/>
            <a:ext cx="228600" cy="661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D5972D4-48BB-4B73-04BE-65218C49BF64}"/>
              </a:ext>
            </a:extLst>
          </p:cNvPr>
          <p:cNvCxnSpPr>
            <a:cxnSpLocks/>
          </p:cNvCxnSpPr>
          <p:nvPr/>
        </p:nvCxnSpPr>
        <p:spPr>
          <a:xfrm flipH="1">
            <a:off x="8392026" y="2604837"/>
            <a:ext cx="571500" cy="193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que 21" descr="Repère avec un remplissage uni">
            <a:extLst>
              <a:ext uri="{FF2B5EF4-FFF2-40B4-BE49-F238E27FC236}">
                <a16:creationId xmlns:a16="http://schemas.microsoft.com/office/drawing/2014/main" id="{2DFA56DA-D941-C8D6-8215-AFFA65977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0176" y="2034713"/>
            <a:ext cx="666700" cy="6667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C29C9F-F7C6-7245-B82E-2AC37C01BEA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10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328D9-FDD3-06C8-17FE-DD98B02B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Avantages </a:t>
            </a:r>
            <a:r>
              <a:rPr lang="fr-FR" sz="3200" dirty="0"/>
              <a:t>– EMAS &amp; ISO 14001</a:t>
            </a:r>
            <a:endParaRPr lang="fr-BE" sz="4400" dirty="0"/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248E811A-F949-9ED9-2520-1CE355B4CE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0444201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1285E0-252F-9728-CE42-516C3B01B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18</a:t>
            </a:fld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D4002F-DABC-BDCF-C91B-DAE265AE63C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06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A14386-64EB-4D88-AB35-FF205655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Contact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D919A23C-4832-CDB0-4C9D-4626FB55F3D9}"/>
              </a:ext>
            </a:extLst>
          </p:cNvPr>
          <p:cNvSpPr txBox="1">
            <a:spLocks/>
          </p:cNvSpPr>
          <p:nvPr/>
        </p:nvSpPr>
        <p:spPr>
          <a:xfrm>
            <a:off x="5952831" y="2091945"/>
            <a:ext cx="4480631" cy="37354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900" b="1" dirty="0"/>
          </a:p>
          <a:p>
            <a:r>
              <a:rPr lang="fr-BE" sz="2400" b="1" dirty="0"/>
              <a:t> Virginie Dieu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  INTRADEL - Service Traitement/études/R&amp;D</a:t>
            </a:r>
          </a:p>
          <a:p>
            <a:pPr>
              <a:lnSpc>
                <a:spcPct val="100000"/>
              </a:lnSpc>
            </a:pPr>
            <a:endParaRPr lang="fr-F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/>
              <a:t>  </a:t>
            </a:r>
            <a:r>
              <a:rPr lang="fr-BE" sz="1800" dirty="0"/>
              <a:t>Responsable du département  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BE" sz="1800" dirty="0"/>
              <a:t>  Recyclage/valorisation matières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BE" sz="1600" dirty="0"/>
          </a:p>
          <a:p>
            <a:pPr marL="180975" indent="0">
              <a:buNone/>
            </a:pPr>
            <a:r>
              <a:rPr lang="fr-BE" sz="1800" dirty="0">
                <a:hlinkClick r:id="rId2"/>
              </a:rPr>
              <a:t>virginie.dieu@intradel.be</a:t>
            </a:r>
            <a:endParaRPr lang="fr-BE" sz="1800" dirty="0"/>
          </a:p>
          <a:p>
            <a:pPr marL="180975" indent="0">
              <a:buNone/>
            </a:pPr>
            <a:r>
              <a:rPr lang="fr-BE" sz="1800" dirty="0"/>
              <a:t>0471/80.83.95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949459-A643-71B6-F754-965BD197B835}"/>
              </a:ext>
            </a:extLst>
          </p:cNvPr>
          <p:cNvSpPr txBox="1">
            <a:spLocks/>
          </p:cNvSpPr>
          <p:nvPr/>
        </p:nvSpPr>
        <p:spPr>
          <a:xfrm>
            <a:off x="1196801" y="2091945"/>
            <a:ext cx="4480631" cy="37354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BE" sz="900" b="1" dirty="0"/>
          </a:p>
          <a:p>
            <a:r>
              <a:rPr lang="fr-BE" sz="2400" b="1" dirty="0"/>
              <a:t> Sandra Moreels</a:t>
            </a:r>
          </a:p>
          <a:p>
            <a:pPr>
              <a:lnSpc>
                <a:spcPct val="100000"/>
              </a:lnSpc>
            </a:pPr>
            <a:r>
              <a:rPr lang="fr-FR" sz="1800" dirty="0"/>
              <a:t>  INTRADEL – Administration générale </a:t>
            </a:r>
          </a:p>
          <a:p>
            <a:pPr>
              <a:lnSpc>
                <a:spcPct val="100000"/>
              </a:lnSpc>
            </a:pPr>
            <a:endParaRPr lang="fr-FR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/>
              <a:t>  Coordinatrice Systèmes de Management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1800" dirty="0"/>
              <a:t>  Intégrés (SMI)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fr-BE" sz="1800" dirty="0"/>
          </a:p>
          <a:p>
            <a:pPr marL="180975" indent="0">
              <a:buNone/>
            </a:pPr>
            <a:r>
              <a:rPr lang="fr-BE" sz="1800" dirty="0">
                <a:hlinkClick r:id="rId3"/>
              </a:rPr>
              <a:t>sandra.moreels@intradel.be</a:t>
            </a:r>
            <a:endParaRPr lang="fr-BE" sz="1800" dirty="0"/>
          </a:p>
          <a:p>
            <a:pPr marL="180975" indent="0">
              <a:buNone/>
            </a:pPr>
            <a:r>
              <a:rPr lang="fr-BE" sz="1800" dirty="0"/>
              <a:t>04/240.75.29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2D6D6DC-91AD-F215-5A68-5EF41951AD0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58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1F21C-F971-68D4-D0AE-83E07AA10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400" dirty="0"/>
              <a:t>Intradel </a:t>
            </a:r>
            <a:r>
              <a:rPr lang="fr-BE" sz="2400" dirty="0"/>
              <a:t>– Intercommunale de traitement des déchets liégeois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55F420-AABF-961F-368B-68E50EF5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2</a:t>
            </a:fld>
            <a:endParaRPr lang="fr-BE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CC636D3-B7AC-5B92-8013-E958C5F928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92CE1F-2AB6-68D4-D09F-330C287FC866}"/>
              </a:ext>
            </a:extLst>
          </p:cNvPr>
          <p:cNvSpPr txBox="1"/>
          <p:nvPr/>
        </p:nvSpPr>
        <p:spPr>
          <a:xfrm>
            <a:off x="1097280" y="2310021"/>
            <a:ext cx="6097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solidFill>
                  <a:schemeClr val="accent5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https://www.youtube.com/watch?v=tAwC73dC2H4&amp;t=1s</a:t>
            </a:r>
            <a:endParaRPr lang="fr-BE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BE" dirty="0"/>
          </a:p>
          <a:p>
            <a:r>
              <a:rPr lang="fr-BE" dirty="0">
                <a:hlinkClick r:id="rId4"/>
              </a:rPr>
              <a:t>https://www.youtube.com/watch?v=MqtYZ0wd7ic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38891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9119E-2365-B917-744D-692A4AFB4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3DF923-4F3C-0289-6976-54A77EFD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20</a:t>
            </a:fld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748A1C-2E9F-AEB5-07A9-A0A19E8423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herbe, plein air, plante, Conception urbaine&#10;&#10;Description générée automatiquement">
            <a:extLst>
              <a:ext uri="{FF2B5EF4-FFF2-40B4-BE49-F238E27FC236}">
                <a16:creationId xmlns:a16="http://schemas.microsoft.com/office/drawing/2014/main" id="{E0D063DF-4D18-A06B-562D-5082B79C87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24615" b="23781"/>
          <a:stretch/>
        </p:blipFill>
        <p:spPr>
          <a:xfrm>
            <a:off x="1440494" y="2197982"/>
            <a:ext cx="9311011" cy="3321934"/>
          </a:xfrm>
          <a:prstGeom prst="rect">
            <a:avLst/>
          </a:prstGeom>
        </p:spPr>
      </p:pic>
      <p:pic>
        <p:nvPicPr>
          <p:cNvPr id="7" name="Image 6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43C408C6-0EC7-DFB0-079B-7C6A32B3D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3" y="249059"/>
            <a:ext cx="962775" cy="14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1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DE5C34-512A-41F7-8F90-F074269D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637520" cy="1450757"/>
          </a:xfrm>
        </p:spPr>
        <p:txBody>
          <a:bodyPr>
            <a:normAutofit/>
          </a:bodyPr>
          <a:lstStyle/>
          <a:p>
            <a:r>
              <a:rPr lang="fr-BE" sz="4400" dirty="0"/>
              <a:t>Intradel </a:t>
            </a:r>
            <a:r>
              <a:rPr lang="fr-BE" sz="2400" dirty="0"/>
              <a:t>– Intercommunale de traitement des déchets liégeois</a:t>
            </a:r>
            <a:endParaRPr lang="fr-BE" sz="4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CFA332-C120-48A3-B548-4DD06FA6EE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EBF4E2-6E8E-4373-BF83-049EF0CC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>
                <a:solidFill>
                  <a:schemeClr val="tx1"/>
                </a:solidFill>
              </a:rPr>
              <a:t>3</a:t>
            </a:fld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8492221-16C4-C4AA-71F2-D0C00B6D3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dirty="0"/>
              <a:t>72 communes</a:t>
            </a:r>
          </a:p>
          <a:p>
            <a:pPr marL="0" indent="0">
              <a:buNone/>
            </a:pPr>
            <a:r>
              <a:rPr lang="fr-BE" dirty="0"/>
              <a:t>Plus d’1 million de citoyens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u="sng" dirty="0"/>
              <a:t>Service complet de gestion des déchets ménagers</a:t>
            </a:r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9B76DB-7A54-E2A8-480B-CE252BF02A58}"/>
              </a:ext>
            </a:extLst>
          </p:cNvPr>
          <p:cNvSpPr txBox="1"/>
          <p:nvPr/>
        </p:nvSpPr>
        <p:spPr>
          <a:xfrm>
            <a:off x="1097280" y="3634655"/>
            <a:ext cx="3721608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fr-BE" sz="1600" dirty="0"/>
              <a:t>Prévention : Sensibilisation au Zéro déchet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131CAE-C087-496D-1005-700E4616FCFD}"/>
              </a:ext>
            </a:extLst>
          </p:cNvPr>
          <p:cNvSpPr txBox="1"/>
          <p:nvPr/>
        </p:nvSpPr>
        <p:spPr>
          <a:xfrm>
            <a:off x="1097278" y="3986916"/>
            <a:ext cx="4379977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BE" sz="1600" dirty="0"/>
              <a:t>Réemploi : Ressourcerie et </a:t>
            </a:r>
            <a:r>
              <a:rPr lang="fr-BE" sz="1600" dirty="0" err="1"/>
              <a:t>ElectroSOFIE</a:t>
            </a:r>
            <a:endParaRPr lang="fr-BE" sz="16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C46BE8-A678-AF3D-BD18-3DA824A7AA7B}"/>
              </a:ext>
            </a:extLst>
          </p:cNvPr>
          <p:cNvSpPr txBox="1"/>
          <p:nvPr/>
        </p:nvSpPr>
        <p:spPr>
          <a:xfrm>
            <a:off x="1097278" y="4339187"/>
            <a:ext cx="8183881" cy="338554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r>
              <a:rPr lang="fr-BE" sz="1600" dirty="0"/>
              <a:t>Recyclage : Collecte, </a:t>
            </a:r>
            <a:r>
              <a:rPr lang="fr-BE" sz="1600" dirty="0" err="1"/>
              <a:t>Recyparcs</a:t>
            </a:r>
            <a:r>
              <a:rPr lang="fr-BE" sz="1600" dirty="0"/>
              <a:t> </a:t>
            </a:r>
            <a:r>
              <a:rPr lang="fr-BE" sz="1600" dirty="0">
                <a:sym typeface="Wingdings" panose="05000000000000000000" pitchFamily="2" charset="2"/>
              </a:rPr>
              <a:t> </a:t>
            </a:r>
            <a:r>
              <a:rPr lang="fr-BE" sz="1600" dirty="0"/>
              <a:t>Compostage, filières de recyclage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93F9AB-5818-0A86-10B5-300DA30AC259}"/>
              </a:ext>
            </a:extLst>
          </p:cNvPr>
          <p:cNvSpPr txBox="1"/>
          <p:nvPr/>
        </p:nvSpPr>
        <p:spPr>
          <a:xfrm>
            <a:off x="1097278" y="4693158"/>
            <a:ext cx="9875522" cy="338554"/>
          </a:xfrm>
          <a:prstGeom prst="rect">
            <a:avLst/>
          </a:prstGeom>
          <a:solidFill>
            <a:srgbClr val="E68900"/>
          </a:solidFill>
        </p:spPr>
        <p:txBody>
          <a:bodyPr wrap="square" rtlCol="0">
            <a:spAutoFit/>
          </a:bodyPr>
          <a:lstStyle/>
          <a:p>
            <a:pPr>
              <a:tabLst>
                <a:tab pos="1166813" algn="l"/>
              </a:tabLst>
            </a:pPr>
            <a:r>
              <a:rPr lang="fr-BE" sz="1600" dirty="0"/>
              <a:t>Valorisation : Biométhanisation (DO) et Valorisation énergétique (DM)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CA1B1B8-4E15-76ED-D2F6-6121CC8BD9EC}"/>
              </a:ext>
            </a:extLst>
          </p:cNvPr>
          <p:cNvSpPr txBox="1"/>
          <p:nvPr/>
        </p:nvSpPr>
        <p:spPr>
          <a:xfrm>
            <a:off x="1097280" y="5040971"/>
            <a:ext cx="1063752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BE" sz="1600" dirty="0"/>
              <a:t>Elimination : Centre d’enfouissement technique</a:t>
            </a:r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06BC5B1-CEFB-039F-92D8-B20A5E4D4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91" y="1928811"/>
            <a:ext cx="3337730" cy="23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12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68D90-CE70-4157-B230-D56BF719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Historique EMAS chez Intradel</a:t>
            </a:r>
            <a:endParaRPr lang="fr-BE" sz="4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EDCC6A-B540-4409-8497-467237057B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3EFF5A-0490-4237-B9B0-EAC0EA63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>
                <a:solidFill>
                  <a:schemeClr val="tx1"/>
                </a:solidFill>
              </a:rPr>
              <a:t>4</a:t>
            </a:fld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AA8B81-C5E5-4387-A85F-C173CF460D9E}"/>
              </a:ext>
            </a:extLst>
          </p:cNvPr>
          <p:cNvSpPr/>
          <p:nvPr/>
        </p:nvSpPr>
        <p:spPr>
          <a:xfrm>
            <a:off x="3875719" y="2005261"/>
            <a:ext cx="43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58269B-C729-4E3A-872A-49E21522A458}"/>
              </a:ext>
            </a:extLst>
          </p:cNvPr>
          <p:cNvSpPr/>
          <p:nvPr/>
        </p:nvSpPr>
        <p:spPr>
          <a:xfrm>
            <a:off x="3875205" y="3479567"/>
            <a:ext cx="43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B507ED-890B-4ADA-9FBD-770BF5FF45FE}"/>
              </a:ext>
            </a:extLst>
          </p:cNvPr>
          <p:cNvSpPr/>
          <p:nvPr/>
        </p:nvSpPr>
        <p:spPr>
          <a:xfrm>
            <a:off x="3876910" y="2740940"/>
            <a:ext cx="43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2485A5-896D-4731-85A4-2A11B1088728}"/>
              </a:ext>
            </a:extLst>
          </p:cNvPr>
          <p:cNvSpPr txBox="1"/>
          <p:nvPr/>
        </p:nvSpPr>
        <p:spPr>
          <a:xfrm>
            <a:off x="1727324" y="1959651"/>
            <a:ext cx="183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2800" dirty="0">
                <a:solidFill>
                  <a:schemeClr val="accent1"/>
                </a:solidFill>
              </a:rPr>
              <a:t>2001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6826F5-1C00-4B34-8CBD-DD35EFE23068}"/>
              </a:ext>
            </a:extLst>
          </p:cNvPr>
          <p:cNvSpPr txBox="1"/>
          <p:nvPr/>
        </p:nvSpPr>
        <p:spPr>
          <a:xfrm>
            <a:off x="2643982" y="270516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chemeClr val="accent1"/>
                </a:solidFill>
              </a:rPr>
              <a:t>2002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4DB9EE-40F6-4665-869F-7244029E5581}"/>
              </a:ext>
            </a:extLst>
          </p:cNvPr>
          <p:cNvSpPr/>
          <p:nvPr/>
        </p:nvSpPr>
        <p:spPr>
          <a:xfrm>
            <a:off x="4622792" y="2606789"/>
            <a:ext cx="529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Certification ISO 140001 et Enregistrement EMAS pour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le </a:t>
            </a:r>
            <a:r>
              <a:rPr lang="fr-BE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Centre d’Enfouissement Technique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F6CCAC-CAAC-462F-84F6-2A76E70C6C4D}"/>
              </a:ext>
            </a:extLst>
          </p:cNvPr>
          <p:cNvSpPr/>
          <p:nvPr/>
        </p:nvSpPr>
        <p:spPr>
          <a:xfrm>
            <a:off x="4622792" y="1908877"/>
            <a:ext cx="529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Certification ISO 140001 et Enregistrement EMAS pour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l’</a:t>
            </a:r>
            <a:r>
              <a:rPr lang="fr-BE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Unité de Valorisation Energétique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51903E-D3E0-4181-9B34-917128BA3E8D}"/>
              </a:ext>
            </a:extLst>
          </p:cNvPr>
          <p:cNvSpPr/>
          <p:nvPr/>
        </p:nvSpPr>
        <p:spPr>
          <a:xfrm>
            <a:off x="4622792" y="3388288"/>
            <a:ext cx="529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Certification ISO 140001 et Enregistrement EMAS pour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le </a:t>
            </a:r>
            <a:r>
              <a:rPr lang="fr-BE" b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Biocentre</a:t>
            </a:r>
            <a:r>
              <a:rPr lang="fr-BE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de Grâce-Hollogne</a:t>
            </a:r>
            <a:endParaRPr lang="fr-B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FA75B49-766F-4D9D-AA76-A727E318C96A}"/>
              </a:ext>
            </a:extLst>
          </p:cNvPr>
          <p:cNvSpPr txBox="1"/>
          <p:nvPr/>
        </p:nvSpPr>
        <p:spPr>
          <a:xfrm>
            <a:off x="2643982" y="341725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chemeClr val="accent1"/>
                </a:solidFill>
              </a:rPr>
              <a:t>2007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4B5CE7E9-AFC4-43C2-8833-BB5B0EB7ED3D}"/>
              </a:ext>
            </a:extLst>
          </p:cNvPr>
          <p:cNvCxnSpPr>
            <a:cxnSpLocks/>
          </p:cNvCxnSpPr>
          <p:nvPr/>
        </p:nvCxnSpPr>
        <p:spPr>
          <a:xfrm>
            <a:off x="4090201" y="1834298"/>
            <a:ext cx="1002" cy="44006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48059DF-912B-BEC7-D0BA-20B901E7DA5F}"/>
              </a:ext>
            </a:extLst>
          </p:cNvPr>
          <p:cNvSpPr/>
          <p:nvPr/>
        </p:nvSpPr>
        <p:spPr>
          <a:xfrm>
            <a:off x="3875205" y="4215246"/>
            <a:ext cx="43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B77D11-B968-85A5-C641-1371991ACF3A}"/>
              </a:ext>
            </a:extLst>
          </p:cNvPr>
          <p:cNvSpPr txBox="1"/>
          <p:nvPr/>
        </p:nvSpPr>
        <p:spPr>
          <a:xfrm>
            <a:off x="2628009" y="416922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chemeClr val="accent1"/>
                </a:solidFill>
              </a:rPr>
              <a:t>2008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BBB012-794E-A4BF-4AE8-EA852EFF50AF}"/>
              </a:ext>
            </a:extLst>
          </p:cNvPr>
          <p:cNvSpPr/>
          <p:nvPr/>
        </p:nvSpPr>
        <p:spPr>
          <a:xfrm>
            <a:off x="4622792" y="4106796"/>
            <a:ext cx="529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Certification ISO 140001 et Enregistrement EMAS pour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les </a:t>
            </a:r>
            <a:r>
              <a:rPr lang="fr-BE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49 </a:t>
            </a:r>
            <a:r>
              <a:rPr lang="fr-BE" b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recyparcs</a:t>
            </a:r>
            <a:endParaRPr lang="fr-B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7E6A5-EC1F-87E0-00BF-36CBFFE54380}"/>
              </a:ext>
            </a:extLst>
          </p:cNvPr>
          <p:cNvSpPr/>
          <p:nvPr/>
        </p:nvSpPr>
        <p:spPr>
          <a:xfrm>
            <a:off x="3875205" y="4950925"/>
            <a:ext cx="43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10F2B2-621A-B094-FA1B-390AF1E09D27}"/>
              </a:ext>
            </a:extLst>
          </p:cNvPr>
          <p:cNvSpPr/>
          <p:nvPr/>
        </p:nvSpPr>
        <p:spPr>
          <a:xfrm>
            <a:off x="3875205" y="5686604"/>
            <a:ext cx="43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EA5F8E-F08A-3B38-A9AE-D5B69359B0E2}"/>
              </a:ext>
            </a:extLst>
          </p:cNvPr>
          <p:cNvSpPr txBox="1"/>
          <p:nvPr/>
        </p:nvSpPr>
        <p:spPr>
          <a:xfrm>
            <a:off x="2642967" y="4910031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chemeClr val="accent1"/>
                </a:solidFill>
              </a:rPr>
              <a:t>2021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A33246B-3F4C-BA42-F5D3-A7710B95BD56}"/>
              </a:ext>
            </a:extLst>
          </p:cNvPr>
          <p:cNvSpPr txBox="1"/>
          <p:nvPr/>
        </p:nvSpPr>
        <p:spPr>
          <a:xfrm>
            <a:off x="2651546" y="5615452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chemeClr val="accent1"/>
                </a:solidFill>
              </a:rPr>
              <a:t>2022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973670-B19C-82E7-006B-84EE0A168673}"/>
              </a:ext>
            </a:extLst>
          </p:cNvPr>
          <p:cNvSpPr/>
          <p:nvPr/>
        </p:nvSpPr>
        <p:spPr>
          <a:xfrm>
            <a:off x="4622792" y="4849826"/>
            <a:ext cx="5296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Certification ISO 140001 et Enregistrement EMAS pour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les </a:t>
            </a:r>
            <a:r>
              <a:rPr lang="fr-BE" b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Biocentres</a:t>
            </a:r>
            <a:r>
              <a:rPr lang="fr-BE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de </a:t>
            </a:r>
            <a:r>
              <a:rPr lang="fr-BE" b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Lixhe</a:t>
            </a:r>
            <a:r>
              <a:rPr lang="fr-BE" b="1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et Soumagne</a:t>
            </a:r>
            <a:endParaRPr lang="fr-B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43F558-FF74-2BE3-BED2-AA72045F048A}"/>
              </a:ext>
            </a:extLst>
          </p:cNvPr>
          <p:cNvSpPr/>
          <p:nvPr/>
        </p:nvSpPr>
        <p:spPr>
          <a:xfrm>
            <a:off x="4621787" y="5717938"/>
            <a:ext cx="700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Arrêt de la certification EMAS pour les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recyparcs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(plus d’échantillonnage)</a:t>
            </a:r>
          </a:p>
        </p:txBody>
      </p:sp>
      <p:pic>
        <p:nvPicPr>
          <p:cNvPr id="24" name="Image 23" descr="Une image contenant texte, logo, Graphique, Police&#10;&#10;Description générée automatiquement">
            <a:extLst>
              <a:ext uri="{FF2B5EF4-FFF2-40B4-BE49-F238E27FC236}">
                <a16:creationId xmlns:a16="http://schemas.microsoft.com/office/drawing/2014/main" id="{76C02752-C232-A100-6773-00658E4C7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37" y="2246618"/>
            <a:ext cx="962775" cy="1406894"/>
          </a:xfrm>
          <a:prstGeom prst="rect">
            <a:avLst/>
          </a:prstGeom>
        </p:spPr>
      </p:pic>
      <p:pic>
        <p:nvPicPr>
          <p:cNvPr id="1026" name="Picture 2" descr="ISO 14001 : la dynamique de l'amélioration continue - Energy Crew">
            <a:extLst>
              <a:ext uri="{FF2B5EF4-FFF2-40B4-BE49-F238E27FC236}">
                <a16:creationId xmlns:a16="http://schemas.microsoft.com/office/drawing/2014/main" id="{FB654155-3495-E40B-E9B7-1E171F80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2" y="4264366"/>
            <a:ext cx="1249729" cy="11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57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275D40-F5DD-49AD-C910-9970AC3E4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Politique </a:t>
            </a:r>
            <a:r>
              <a:rPr lang="en-US" sz="5600" dirty="0" err="1"/>
              <a:t>environnementale</a:t>
            </a:r>
            <a:r>
              <a:rPr lang="en-US" sz="5600" dirty="0"/>
              <a:t> Intradel</a:t>
            </a:r>
          </a:p>
        </p:txBody>
      </p:sp>
      <p:pic>
        <p:nvPicPr>
          <p:cNvPr id="5" name="Image 4" descr="Une image contenant texte, capture d’écran, cercle, graphisme&#10;&#10;Description générée automatiquement">
            <a:extLst>
              <a:ext uri="{FF2B5EF4-FFF2-40B4-BE49-F238E27FC236}">
                <a16:creationId xmlns:a16="http://schemas.microsoft.com/office/drawing/2014/main" id="{1C8FA93C-6B6B-F6F1-CD77-874EBEAD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193539"/>
            <a:ext cx="4001315" cy="394129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936BF5-EBC4-C614-60A5-CE6B806C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56EA2982-3638-4E6E-9B84-273DAFBF1578}" type="slidenum">
              <a:rPr lang="en-US" smtClean="0"/>
              <a:pPr defTabSz="914400"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08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0CF12A-3B5A-F6AF-7AB1-51BBB1A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400" dirty="0"/>
              <a:t>Objectifs environnementaux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575057-F6F1-2543-541A-27DB0A00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6</a:t>
            </a:fld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B48D2D-3007-58C1-3730-0D9F4C7DCF2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C6C29726-8C81-DB3D-7356-60D36F99B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5385" y="2006280"/>
            <a:ext cx="2027096" cy="1600339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0D5BD1-89E9-24B0-53BA-51810D8BA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430" y="2006280"/>
            <a:ext cx="2027096" cy="16155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903929-E226-D112-19E5-77F61548D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75" y="2006280"/>
            <a:ext cx="2004234" cy="15774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79FEB7E-F481-80A2-42B0-C8543EDE2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964" y="2006279"/>
            <a:ext cx="2034716" cy="15774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4488E82-AB6B-F2F5-A3F4-52B2DAF56506}"/>
              </a:ext>
            </a:extLst>
          </p:cNvPr>
          <p:cNvSpPr txBox="1"/>
          <p:nvPr/>
        </p:nvSpPr>
        <p:spPr>
          <a:xfrm>
            <a:off x="1125385" y="3904488"/>
            <a:ext cx="202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Réduction de la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quantité totale de déchets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sous les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65D911-3E6B-24F2-42DF-998078E5FAEA}"/>
              </a:ext>
            </a:extLst>
          </p:cNvPr>
          <p:cNvSpPr txBox="1"/>
          <p:nvPr/>
        </p:nvSpPr>
        <p:spPr>
          <a:xfrm>
            <a:off x="3652025" y="3870965"/>
            <a:ext cx="2249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Atteindre un taux de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recyclage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déchets ménagers de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7CA0D89-E1D7-3699-5FAE-570177D80AAB}"/>
              </a:ext>
            </a:extLst>
          </p:cNvPr>
          <p:cNvSpPr txBox="1"/>
          <p:nvPr/>
        </p:nvSpPr>
        <p:spPr>
          <a:xfrm>
            <a:off x="6436951" y="3870965"/>
            <a:ext cx="1968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Atteindre un taux de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recyclage-valorisation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9B0CB4-FEDF-EB7F-CE3B-C7800D9E0E40}"/>
              </a:ext>
            </a:extLst>
          </p:cNvPr>
          <p:cNvSpPr txBox="1"/>
          <p:nvPr/>
        </p:nvSpPr>
        <p:spPr>
          <a:xfrm>
            <a:off x="9120964" y="3904488"/>
            <a:ext cx="2027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Elimination en sécurité du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résidu ultime</a:t>
            </a:r>
            <a:endParaRPr lang="fr-B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5A892CF-06E3-159E-9D86-01B3CD108EFF}"/>
              </a:ext>
            </a:extLst>
          </p:cNvPr>
          <p:cNvSpPr txBox="1"/>
          <p:nvPr/>
        </p:nvSpPr>
        <p:spPr>
          <a:xfrm>
            <a:off x="1125385" y="4889808"/>
            <a:ext cx="2027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C000"/>
                </a:solidFill>
              </a:rPr>
              <a:t>476 kg/hab.an</a:t>
            </a:r>
            <a:endParaRPr lang="fr-BE" sz="2400" b="1" dirty="0">
              <a:solidFill>
                <a:srgbClr val="FFC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615D4A-19A0-631B-1839-1D6002B4C8F6}"/>
              </a:ext>
            </a:extLst>
          </p:cNvPr>
          <p:cNvSpPr txBox="1"/>
          <p:nvPr/>
        </p:nvSpPr>
        <p:spPr>
          <a:xfrm>
            <a:off x="3781168" y="4889808"/>
            <a:ext cx="2027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</a:rPr>
              <a:t>72%</a:t>
            </a:r>
            <a:endParaRPr lang="fr-BE" sz="2400" b="1" dirty="0">
              <a:solidFill>
                <a:srgbClr val="FFC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7E7C1C-A080-AFB7-A649-D8ADAB11713B}"/>
              </a:ext>
            </a:extLst>
          </p:cNvPr>
          <p:cNvSpPr txBox="1"/>
          <p:nvPr/>
        </p:nvSpPr>
        <p:spPr>
          <a:xfrm>
            <a:off x="6436951" y="4889808"/>
            <a:ext cx="2027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</a:rPr>
              <a:t>97%</a:t>
            </a:r>
            <a:endParaRPr lang="fr-BE" sz="2400" b="1" dirty="0">
              <a:solidFill>
                <a:srgbClr val="FFC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1ADD0AF-5726-AF75-39E8-F83812574D08}"/>
              </a:ext>
            </a:extLst>
          </p:cNvPr>
          <p:cNvSpPr txBox="1"/>
          <p:nvPr/>
        </p:nvSpPr>
        <p:spPr>
          <a:xfrm>
            <a:off x="9128584" y="4886489"/>
            <a:ext cx="2027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</a:rPr>
              <a:t>&lt; 3%</a:t>
            </a:r>
            <a:endParaRPr lang="fr-BE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80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AE5BFC-F8AE-88C9-BBDA-19710A07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7</a:t>
            </a:fld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76A350-7D73-4A4C-ED15-E6F5C2C81328}"/>
              </a:ext>
            </a:extLst>
          </p:cNvPr>
          <p:cNvSpPr txBox="1"/>
          <p:nvPr/>
        </p:nvSpPr>
        <p:spPr>
          <a:xfrm>
            <a:off x="1054922" y="3039291"/>
            <a:ext cx="31612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Objectif à 2025</a:t>
            </a:r>
          </a:p>
          <a:p>
            <a:pPr algn="ctr"/>
            <a:endParaRPr lang="fr-BE" sz="20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fr-BE" sz="3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476 kg/hab./an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741DECD-D446-A16A-A505-83055FC25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115203" cy="1450757"/>
          </a:xfrm>
        </p:spPr>
        <p:txBody>
          <a:bodyPr>
            <a:normAutofit/>
          </a:bodyPr>
          <a:lstStyle/>
          <a:p>
            <a:r>
              <a:rPr lang="fr-BE" sz="4400" dirty="0"/>
              <a:t>Quelques chiffres </a:t>
            </a:r>
            <a:r>
              <a:rPr lang="fr-BE" sz="3200" dirty="0"/>
              <a:t>- Déchets Ménagers* </a:t>
            </a:r>
            <a:endParaRPr lang="fr-BE" sz="4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EC8512-7C22-F34E-D4E7-212A0E75BC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9CF620-6069-4BEA-A0B1-84E47E2F7422}"/>
              </a:ext>
            </a:extLst>
          </p:cNvPr>
          <p:cNvSpPr txBox="1"/>
          <p:nvPr/>
        </p:nvSpPr>
        <p:spPr>
          <a:xfrm>
            <a:off x="6617327" y="3039291"/>
            <a:ext cx="335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Bilan 2022</a:t>
            </a:r>
          </a:p>
          <a:p>
            <a:endParaRPr lang="fr-FR" sz="20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fr-FR" sz="3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469 </a:t>
            </a:r>
            <a:r>
              <a:rPr lang="fr-BE" sz="32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kg/hab./an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A8E64966-5E2B-22C9-E664-1909558CE026}"/>
              </a:ext>
            </a:extLst>
          </p:cNvPr>
          <p:cNvSpPr/>
          <p:nvPr/>
        </p:nvSpPr>
        <p:spPr>
          <a:xfrm>
            <a:off x="4712525" y="3406241"/>
            <a:ext cx="1724297" cy="461554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2CD670-E163-B38D-A98F-48EE00124C0A}"/>
              </a:ext>
            </a:extLst>
          </p:cNvPr>
          <p:cNvSpPr txBox="1"/>
          <p:nvPr/>
        </p:nvSpPr>
        <p:spPr>
          <a:xfrm>
            <a:off x="1097279" y="5965371"/>
            <a:ext cx="7968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* Déchets ménagers = Total des collectes = porte-à-porte + </a:t>
            </a:r>
            <a:r>
              <a:rPr lang="fr-FR" sz="1600" dirty="0" err="1"/>
              <a:t>recyparcs</a:t>
            </a:r>
            <a:r>
              <a:rPr lang="fr-FR" sz="1600" dirty="0"/>
              <a:t> + Ressourcerie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455201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72D9C-162E-F7BA-4BB8-B1C8037D3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115203" cy="1450757"/>
          </a:xfrm>
        </p:spPr>
        <p:txBody>
          <a:bodyPr>
            <a:normAutofit/>
          </a:bodyPr>
          <a:lstStyle/>
          <a:p>
            <a:r>
              <a:rPr lang="fr-BE" sz="4400" dirty="0"/>
              <a:t>Quelques chiffres </a:t>
            </a:r>
            <a:r>
              <a:rPr lang="fr-BE" sz="3200" dirty="0"/>
              <a:t>- Evolution Déchets Ménagers </a:t>
            </a:r>
            <a:endParaRPr lang="fr-BE" sz="4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1E3876-71D3-FE9B-3ABD-991D53F1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8</a:t>
            </a:fld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0508EE-A955-602E-C07F-6C3F171369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00000000-0008-0000-10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196039"/>
              </p:ext>
            </p:extLst>
          </p:nvPr>
        </p:nvGraphicFramePr>
        <p:xfrm>
          <a:off x="858837" y="1737360"/>
          <a:ext cx="10902067" cy="4613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3612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856E27A7-B1C7-46DD-D7CD-49B288036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b="22071"/>
          <a:stretch/>
        </p:blipFill>
        <p:spPr>
          <a:xfrm>
            <a:off x="1485900" y="1834816"/>
            <a:ext cx="9028176" cy="437348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0CF12A-3B5A-F6AF-7AB1-51BBB1A42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400" dirty="0"/>
              <a:t>Intradel </a:t>
            </a:r>
            <a:r>
              <a:rPr lang="fr-BE" sz="3200" dirty="0"/>
              <a:t>– Infrastructures EMAS</a:t>
            </a:r>
            <a:endParaRPr lang="fr-BE" sz="4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575057-F6F1-2543-541A-27DB0A00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A2982-3638-4E6E-9B84-273DAFBF1578}" type="slidenum">
              <a:rPr lang="fr-BE" smtClean="0"/>
              <a:t>9</a:t>
            </a:fld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4CA40CB-09B2-7F98-70DB-28A1A32410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425" y="245041"/>
            <a:ext cx="1538605" cy="552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916200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Personnalisé 25">
      <a:dk1>
        <a:sysClr val="windowText" lastClr="000000"/>
      </a:dk1>
      <a:lt1>
        <a:sysClr val="window" lastClr="FFFFFF"/>
      </a:lt1>
      <a:dk2>
        <a:srgbClr val="235718"/>
      </a:dk2>
      <a:lt2>
        <a:srgbClr val="E7E6E6"/>
      </a:lt2>
      <a:accent1>
        <a:srgbClr val="538135"/>
      </a:accent1>
      <a:accent2>
        <a:srgbClr val="EDEDE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Malgun Gothic"/>
        <a:ea typeface=""/>
        <a:cs typeface=""/>
      </a:majorFont>
      <a:minorFont>
        <a:latin typeface="Calibri"/>
        <a:ea typeface=""/>
        <a:cs typeface="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2178</TotalTime>
  <Words>622</Words>
  <Application>Microsoft Office PowerPoint</Application>
  <PresentationFormat>Grand écran</PresentationFormat>
  <Paragraphs>151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Malgun Gothic</vt:lpstr>
      <vt:lpstr>Bahnschrift Condensed</vt:lpstr>
      <vt:lpstr>Calibri</vt:lpstr>
      <vt:lpstr>Wingdings</vt:lpstr>
      <vt:lpstr>Rétrospective</vt:lpstr>
      <vt:lpstr>Présentation PowerPoint</vt:lpstr>
      <vt:lpstr>Intradel – Intercommunale de traitement des déchets liégeois</vt:lpstr>
      <vt:lpstr>Intradel – Intercommunale de traitement des déchets liégeois</vt:lpstr>
      <vt:lpstr>Historique EMAS chez Intradel</vt:lpstr>
      <vt:lpstr>Politique environnementale Intradel</vt:lpstr>
      <vt:lpstr>Objectifs environnementaux</vt:lpstr>
      <vt:lpstr>Quelques chiffres - Déchets Ménagers* </vt:lpstr>
      <vt:lpstr>Quelques chiffres - Evolution Déchets Ménagers </vt:lpstr>
      <vt:lpstr>Intradel – Infrastructures EMAS</vt:lpstr>
      <vt:lpstr>Intradel &amp; Uvelia</vt:lpstr>
      <vt:lpstr>UVE – unité de valorisation énergétique</vt:lpstr>
      <vt:lpstr>CET – centre d’enfouissement technique</vt:lpstr>
      <vt:lpstr>Biocentres – Traitement des déchets verts</vt:lpstr>
      <vt:lpstr>                           - Quantités de déchets verts ménagers</vt:lpstr>
      <vt:lpstr>             de Grâce-Hollogne</vt:lpstr>
      <vt:lpstr>Présentation PowerPoint</vt:lpstr>
      <vt:lpstr>Visite Pôle Ressources</vt:lpstr>
      <vt:lpstr>Avantages – EMAS &amp; ISO 14001</vt:lpstr>
      <vt:lpstr>Contact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Département études / R&amp;D</dc:title>
  <dc:creator>DIEU Virginie</dc:creator>
  <cp:lastModifiedBy>ENSCH Dominique</cp:lastModifiedBy>
  <cp:revision>54</cp:revision>
  <dcterms:created xsi:type="dcterms:W3CDTF">2020-11-02T10:52:25Z</dcterms:created>
  <dcterms:modified xsi:type="dcterms:W3CDTF">2023-10-03T11:24:26Z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2023-10-03T11:24:10Z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a7e587c2-5d21-4bda-bb9d-bd1c1513322f</vt:lpwstr>
  </property>
  <property fmtid="{D5CDD505-2E9C-101B-9397-08002B2CF9AE}" pid="8" name="MSIP_Label_97a477d1-147d-4e34-b5e3-7b26d2f44870_ContentBits">
    <vt:lpwstr>0</vt:lpwstr>
  </property>
</Properties>
</file>